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71" r:id="rId6"/>
    <p:sldId id="260" r:id="rId7"/>
    <p:sldId id="272" r:id="rId8"/>
    <p:sldId id="261" r:id="rId9"/>
    <p:sldId id="262" r:id="rId10"/>
    <p:sldId id="277" r:id="rId11"/>
    <p:sldId id="283" r:id="rId12"/>
    <p:sldId id="273" r:id="rId13"/>
    <p:sldId id="280" r:id="rId14"/>
    <p:sldId id="284" r:id="rId15"/>
    <p:sldId id="281" r:id="rId16"/>
    <p:sldId id="282" r:id="rId17"/>
    <p:sldId id="274" r:id="rId18"/>
    <p:sldId id="266" r:id="rId19"/>
    <p:sldId id="285" r:id="rId20"/>
    <p:sldId id="290" r:id="rId21"/>
    <p:sldId id="286" r:id="rId22"/>
    <p:sldId id="275" r:id="rId23"/>
    <p:sldId id="268" r:id="rId24"/>
    <p:sldId id="287" r:id="rId25"/>
    <p:sldId id="288" r:id="rId26"/>
    <p:sldId id="289" r:id="rId27"/>
    <p:sldId id="291" r:id="rId28"/>
    <p:sldId id="276" r:id="rId29"/>
    <p:sldId id="270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52" autoAdjust="0"/>
  </p:normalViewPr>
  <p:slideViewPr>
    <p:cSldViewPr>
      <p:cViewPr varScale="1">
        <p:scale>
          <a:sx n="95" d="100"/>
          <a:sy n="95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9333-C085-43D9-931D-C384F0EFA083}" type="datetimeFigureOut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50554-D637-494F-9BDC-EC43BFB2FF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22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50554-D637-494F-9BDC-EC43BFB2FF1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02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50554-D637-494F-9BDC-EC43BFB2FF1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56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為何要要用</a:t>
            </a:r>
            <a:r>
              <a:rPr lang="en-US" altLang="zh-TW" dirty="0" err="1" smtClean="0"/>
              <a:t>twu</a:t>
            </a:r>
            <a:r>
              <a:rPr lang="zh-TW" altLang="en-US" dirty="0" smtClean="0"/>
              <a:t>由小而大排列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50554-D637-494F-9BDC-EC43BFB2FF1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25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窮舉搜尋固然可以找到所有</a:t>
            </a:r>
            <a:r>
              <a:rPr lang="en-US" altLang="zh-TW" dirty="0" smtClean="0"/>
              <a:t>high utility </a:t>
            </a:r>
            <a:r>
              <a:rPr lang="en-US" altLang="zh-TW" dirty="0" err="1" smtClean="0"/>
              <a:t>itemsets</a:t>
            </a:r>
            <a:r>
              <a:rPr lang="zh-TW" altLang="en-US" dirty="0" smtClean="0"/>
              <a:t>，但是卻相當耗時的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因為在</a:t>
            </a:r>
            <a:r>
              <a:rPr lang="en-US" altLang="zh-TW" dirty="0" smtClean="0"/>
              <a:t>database</a:t>
            </a:r>
            <a:r>
              <a:rPr lang="zh-TW" altLang="en-US" dirty="0" smtClean="0"/>
              <a:t>內的</a:t>
            </a:r>
            <a:r>
              <a:rPr lang="en-US" altLang="zh-TW" dirty="0" smtClean="0"/>
              <a:t>item</a:t>
            </a:r>
            <a:r>
              <a:rPr lang="zh-TW" altLang="en-US" dirty="0" smtClean="0"/>
              <a:t>個數非常龐大，若</a:t>
            </a:r>
            <a:r>
              <a:rPr lang="en-US" altLang="zh-TW" dirty="0" smtClean="0"/>
              <a:t>item</a:t>
            </a:r>
            <a:r>
              <a:rPr lang="zh-TW" altLang="en-US" dirty="0" smtClean="0"/>
              <a:t>個數有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個，則窮舉會產生出二的</a:t>
            </a:r>
            <a:r>
              <a:rPr lang="en-US" altLang="zh-TW" dirty="0" smtClean="0"/>
              <a:t>n</a:t>
            </a:r>
            <a:r>
              <a:rPr lang="zh-TW" altLang="en-US" dirty="0" smtClean="0"/>
              <a:t>次方</a:t>
            </a:r>
            <a:r>
              <a:rPr lang="en-US" altLang="zh-TW" dirty="0" err="1" smtClean="0"/>
              <a:t>itemsets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50554-D637-494F-9BDC-EC43BFB2FF1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85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Input time , CPU time , output</a:t>
            </a:r>
            <a:r>
              <a:rPr lang="en-US" altLang="zh-TW" baseline="0" dirty="0" smtClean="0"/>
              <a:t> time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50554-D637-494F-9BDC-EC43BFB2FF1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05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C83F-1C4C-4949-BD1F-FEFDA0F9EAC2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06C2-1F41-46C2-AB33-722FB681A396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7FD2-5AE5-4CC0-860D-6F506DF60E58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AEF2-F708-4682-8CF5-4101A739A072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A520-FD04-4E1D-B113-2FFAE9A35495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1C64-4F3E-4DF3-9BA7-0EAA7E1A8311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8E4-44A3-42FB-BFFC-6214D7E063DE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3AB0-D1AE-4746-B4CF-CB621D462AFF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14710-1003-4C18-BCAB-17F066B816A3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939A-3675-4A20-B810-2506F5BFD291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6FA-2E51-4F27-8827-2B86A5504935}" type="datetime1">
              <a:rPr lang="zh-TW" altLang="en-US" smtClean="0"/>
              <a:t>2013/5/14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10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9D807E-D7D7-4DB6-AADE-A15FFBF8CF9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D7711A2-4BCE-4C30-AFDE-B11AD7EFC164}" type="datetime1">
              <a:rPr lang="zh-TW" altLang="en-US" smtClean="0"/>
              <a:t>2013/5/14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3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4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543800" cy="2593975"/>
          </a:xfrm>
        </p:spPr>
        <p:txBody>
          <a:bodyPr/>
          <a:lstStyle/>
          <a:p>
            <a:r>
              <a:rPr lang="en-US" altLang="zh-TW" sz="4800" dirty="0" smtClean="0"/>
              <a:t>Mining High Utility </a:t>
            </a:r>
            <a:r>
              <a:rPr lang="en-US" altLang="zh-TW" sz="4800" dirty="0" err="1" smtClean="0"/>
              <a:t>Itemsets</a:t>
            </a:r>
            <a:r>
              <a:rPr lang="en-US" altLang="zh-TW" sz="4800" dirty="0" smtClean="0"/>
              <a:t> without Candidate Generation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4221088"/>
            <a:ext cx="7558608" cy="2232248"/>
          </a:xfrm>
        </p:spPr>
        <p:txBody>
          <a:bodyPr>
            <a:normAutofit/>
          </a:bodyPr>
          <a:lstStyle/>
          <a:p>
            <a:r>
              <a:rPr lang="en-US" altLang="zh-TW" dirty="0"/>
              <a:t>Date:  </a:t>
            </a:r>
            <a:r>
              <a:rPr lang="en-US" altLang="zh-TW" dirty="0" smtClean="0"/>
              <a:t>2013/05/13</a:t>
            </a:r>
            <a:endParaRPr lang="en-US" altLang="zh-TW" dirty="0"/>
          </a:p>
          <a:p>
            <a:r>
              <a:rPr lang="en-US" altLang="zh-TW" dirty="0"/>
              <a:t>Author:  </a:t>
            </a:r>
            <a:r>
              <a:rPr lang="en-US" altLang="zh-TW" dirty="0" err="1" smtClean="0"/>
              <a:t>Mengchi</a:t>
            </a:r>
            <a:r>
              <a:rPr lang="en-US" altLang="zh-TW" dirty="0" smtClean="0"/>
              <a:t> Liu, </a:t>
            </a:r>
            <a:r>
              <a:rPr lang="en-US" altLang="zh-TW" dirty="0" err="1" smtClean="0"/>
              <a:t>Junfeng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Qu</a:t>
            </a:r>
            <a:endParaRPr lang="en-US" altLang="zh-TW" dirty="0" smtClean="0"/>
          </a:p>
          <a:p>
            <a:r>
              <a:rPr lang="en-US" altLang="zh-TW" dirty="0" smtClean="0"/>
              <a:t>Source</a:t>
            </a:r>
            <a:r>
              <a:rPr lang="en-US" altLang="zh-TW" dirty="0"/>
              <a:t>:  </a:t>
            </a:r>
            <a:r>
              <a:rPr lang="en-US" altLang="zh-TW" dirty="0" smtClean="0"/>
              <a:t>CIKM </a:t>
            </a:r>
            <a:r>
              <a:rPr lang="en-US" altLang="zh-TW" dirty="0"/>
              <a:t>"12</a:t>
            </a:r>
          </a:p>
          <a:p>
            <a:r>
              <a:rPr lang="en-US" altLang="zh-TW" dirty="0"/>
              <a:t>Advisor: 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r>
              <a:rPr lang="en-US" altLang="zh-TW" dirty="0"/>
              <a:t>Speaker:  </a:t>
            </a:r>
            <a:r>
              <a:rPr lang="en-US" altLang="zh-TW" dirty="0" smtClean="0"/>
              <a:t>I-</a:t>
            </a:r>
            <a:r>
              <a:rPr lang="en-US" altLang="zh-TW" dirty="0" err="1" smtClean="0"/>
              <a:t>Chih</a:t>
            </a:r>
            <a:r>
              <a:rPr lang="en-US" altLang="zh-TW" dirty="0" smtClean="0"/>
              <a:t> Chiu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7620000" cy="5924128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altLang="zh-TW" sz="1800" b="1" dirty="0" smtClean="0"/>
                  <a:t>Def. 4.</a:t>
                </a:r>
                <a:r>
                  <a:rPr lang="en-US" altLang="zh-TW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𝑢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</a:rPr>
                      <m:t>𝑋</m:t>
                    </m:r>
                    <m:r>
                      <a:rPr lang="en-US" altLang="zh-TW" sz="1800" b="0" i="1" smtClean="0">
                        <a:latin typeface="Cambria Math"/>
                      </a:rPr>
                      <m:t>,</m:t>
                    </m:r>
                    <m:r>
                      <a:rPr lang="en-US" altLang="zh-TW" sz="1800" b="0" i="1" smtClean="0">
                        <a:latin typeface="Cambria Math"/>
                      </a:rPr>
                      <m:t>𝑇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: </a:t>
                </a:r>
                <a:r>
                  <a:rPr lang="en-US" altLang="zh-TW" sz="1800" i="1" dirty="0"/>
                  <a:t>The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𝑢𝑡𝑖𝑙𝑖𝑡𝑦</m:t>
                    </m:r>
                  </m:oMath>
                </a14:m>
                <a:r>
                  <a:rPr lang="en-US" altLang="zh-TW" sz="1800" i="1" dirty="0"/>
                  <a:t> of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𝑖𝑡𝑒𝑚𝑠𝑒𝑡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1800" i="1" dirty="0"/>
                  <a:t> in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𝑡𝑟𝑎𝑛𝑠𝑎𝑐𝑡𝑖𝑜𝑛</m:t>
                    </m:r>
                    <m:r>
                      <a:rPr lang="en-US" altLang="zh-TW" sz="1800" i="1" dirty="0" smtClean="0">
                        <a:latin typeface="Cambria Math"/>
                      </a:rPr>
                      <m:t> </m:t>
                    </m:r>
                    <m:r>
                      <a:rPr lang="en-US" altLang="zh-TW" sz="1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 smtClean="0"/>
                  <a:t> </a:t>
                </a:r>
                <a:r>
                  <a:rPr lang="en-US" altLang="zh-TW" sz="1800" dirty="0"/>
                  <a:t>is the sum of the utilities of all </a:t>
                </a:r>
                <a:r>
                  <a:rPr lang="en-US" altLang="zh-TW" sz="1800" dirty="0" smtClean="0"/>
                  <a:t>the items </a:t>
                </a:r>
                <a:r>
                  <a:rPr lang="en-US" altLang="zh-TW" sz="1800" dirty="0"/>
                  <a:t>in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1800" dirty="0" smtClean="0"/>
                  <a:t> </a:t>
                </a:r>
                <a:r>
                  <a:rPr lang="en-US" altLang="zh-TW" sz="1800" dirty="0"/>
                  <a:t>in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sz="1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⊆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1800" dirty="0" smtClean="0"/>
                  <a:t>.</a:t>
                </a:r>
              </a:p>
              <a:p>
                <a:pPr marL="114300" indent="0">
                  <a:buNone/>
                </a:pPr>
                <a:endParaRPr lang="en-US" altLang="zh-TW" sz="400" dirty="0" smtClean="0"/>
              </a:p>
              <a:p>
                <a:pPr marL="114300" indent="0">
                  <a:buNone/>
                </a:pPr>
                <a:r>
                  <a:rPr lang="en-US" altLang="zh-TW" sz="1800" b="1" dirty="0"/>
                  <a:t>Def. </a:t>
                </a:r>
                <a:r>
                  <a:rPr lang="en-US" altLang="zh-TW" sz="1800" b="1" dirty="0" smtClean="0"/>
                  <a:t>5.</a:t>
                </a:r>
                <a:r>
                  <a:rPr lang="en-US" altLang="zh-TW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𝑢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i="1">
                        <a:latin typeface="Cambria Math"/>
                      </a:rPr>
                      <m:t>𝑋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: </a:t>
                </a:r>
                <a:r>
                  <a:rPr lang="en-US" altLang="zh-TW" sz="1800" i="1" dirty="0"/>
                  <a:t>The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𝑢𝑡𝑖𝑙𝑖𝑡𝑦</m:t>
                    </m:r>
                  </m:oMath>
                </a14:m>
                <a:r>
                  <a:rPr lang="en-US" altLang="zh-TW" sz="1800" i="1" dirty="0"/>
                  <a:t> of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𝑖𝑡𝑒𝑚𝑠𝑒𝑡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1800" i="1" dirty="0"/>
                  <a:t> </a:t>
                </a:r>
                <a:r>
                  <a:rPr lang="en-US" altLang="zh-TW" sz="1800" dirty="0" smtClean="0"/>
                  <a:t>is </a:t>
                </a:r>
                <a:r>
                  <a:rPr lang="en-US" altLang="zh-TW" sz="1800" dirty="0"/>
                  <a:t>the sum of the utilities </a:t>
                </a:r>
                <a:r>
                  <a:rPr lang="en-US" altLang="zh-TW" sz="1800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1800" dirty="0" smtClean="0"/>
                  <a:t> in all the transactions in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𝐷𝐵</m:t>
                    </m:r>
                  </m:oMath>
                </a14:m>
                <a:r>
                  <a:rPr lang="en-US" altLang="zh-TW" sz="1800" dirty="0" smtClean="0"/>
                  <a:t>, </a:t>
                </a:r>
                <a:r>
                  <a:rPr lang="en-US" altLang="zh-TW" sz="1800" dirty="0"/>
                  <a:t>where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TW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zh-TW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𝐷𝐵</m:t>
                        </m:r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⊆</m:t>
                        </m:r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TW" sz="1800" i="1">
                            <a:latin typeface="Cambria Math"/>
                          </a:rPr>
                          <m:t>𝑢</m:t>
                        </m:r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1800" dirty="0"/>
                  <a:t>.</a:t>
                </a:r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r>
                  <a:rPr lang="en-US" altLang="zh-TW" sz="1800" b="1" dirty="0"/>
                  <a:t>Def. </a:t>
                </a:r>
                <a:r>
                  <a:rPr lang="en-US" altLang="zh-TW" sz="1800" b="1" dirty="0" smtClean="0"/>
                  <a:t>6.</a:t>
                </a:r>
                <a:r>
                  <a:rPr lang="en-US" altLang="zh-TW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𝑡𝑢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</a:rPr>
                      <m:t>𝑇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: </a:t>
                </a:r>
                <a:r>
                  <a:rPr lang="en-US" altLang="zh-TW" sz="1800" i="1" dirty="0"/>
                  <a:t>The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𝑢𝑡𝑖𝑙𝑖𝑡𝑦</m:t>
                    </m:r>
                  </m:oMath>
                </a14:m>
                <a:r>
                  <a:rPr lang="en-US" altLang="zh-TW" sz="1800" i="1" dirty="0"/>
                  <a:t> of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𝑡𝑟𝑎𝑛𝑠𝑎𝑐𝑡𝑖𝑜𝑛</m:t>
                    </m:r>
                    <m:r>
                      <a:rPr lang="en-US" altLang="zh-TW" sz="1800" b="0" i="1" smtClean="0">
                        <a:latin typeface="Cambria Math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sz="1800" i="1" dirty="0" smtClean="0"/>
                  <a:t> </a:t>
                </a:r>
                <a:r>
                  <a:rPr lang="en-US" altLang="zh-TW" sz="1800" dirty="0"/>
                  <a:t>is the sum of the utilities </a:t>
                </a:r>
                <a:r>
                  <a:rPr lang="en-US" altLang="zh-TW" sz="1800" dirty="0" smtClean="0"/>
                  <a:t>of all </a:t>
                </a:r>
                <a:r>
                  <a:rPr lang="en-US" altLang="zh-TW" sz="1800" dirty="0"/>
                  <a:t>the </a:t>
                </a:r>
                <a:r>
                  <a:rPr lang="en-US" altLang="zh-TW" sz="1800" dirty="0" smtClean="0"/>
                  <a:t>items </a:t>
                </a:r>
                <a:r>
                  <a:rPr lang="en-US" altLang="zh-TW" sz="1800" dirty="0"/>
                  <a:t>in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sz="1800" dirty="0" smtClean="0"/>
                  <a:t>, </a:t>
                </a:r>
                <a:r>
                  <a:rPr lang="en-US" altLang="zh-TW" sz="1800" dirty="0"/>
                  <a:t>where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𝑡𝑢</m:t>
                    </m:r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zh-TW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TW" sz="1800" i="1">
                            <a:latin typeface="Cambria Math"/>
                          </a:rPr>
                          <m:t>𝑢</m:t>
                        </m:r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1800" dirty="0"/>
                  <a:t>.</a:t>
                </a:r>
              </a:p>
              <a:p>
                <a:pPr marL="114300" indent="0">
                  <a:buNone/>
                </a:pPr>
                <a:endParaRPr lang="zh-TW" altLang="en-US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7620000" cy="5924128"/>
              </a:xfrm>
              <a:blipFill rotWithShape="1">
                <a:blip r:embed="rId2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10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3240360" cy="21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53949" y="2263460"/>
                <a:ext cx="35418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𝑎𝑒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},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                      =4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×1+1×4=8</m:t>
                      </m:r>
                    </m:oMath>
                  </m:oMathPara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49" y="2263460"/>
                <a:ext cx="354186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453949" y="3022116"/>
                <a:ext cx="37889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{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𝑎𝑒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}</m:t>
                          </m:r>
                        </m:e>
                      </m:d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b="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{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𝑎𝑒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}, 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/>
                        </a:rPr>
                        <m:t>+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b="0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altLang="zh-TW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/>
                        </a:rPr>
                        <m:t>                 </m:t>
                      </m:r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8+13</m:t>
                      </m:r>
                      <m:r>
                        <a:rPr lang="en-US" altLang="zh-TW" i="1" dirty="0">
                          <a:latin typeface="Cambria Math"/>
                        </a:rPr>
                        <m:t> 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21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49" y="3022116"/>
                <a:ext cx="378898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4072611" y="198884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3444" y="508518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475655" y="5149524"/>
                <a:ext cx="53135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r>
                  <a:rPr lang="en-US" altLang="zh-TW" b="0" i="1" dirty="0" smtClean="0">
                    <a:latin typeface="Cambria Math"/>
                  </a:rPr>
                  <a:t/>
                </a:r>
                <a:br>
                  <a:rPr lang="en-US" altLang="zh-TW" b="0" i="1" dirty="0" smtClean="0">
                    <a:latin typeface="Cambria Math"/>
                  </a:rPr>
                </a:br>
                <a:r>
                  <a:rPr lang="en-US" altLang="zh-TW" b="0" i="1" dirty="0" smtClean="0">
                    <a:latin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=1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×2+2×1+1×5+1×1=10</m:t>
                    </m:r>
                  </m:oMath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5" y="5149524"/>
                <a:ext cx="531357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6021288"/>
            <a:ext cx="3556319" cy="45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443582" y="6463980"/>
                <a:ext cx="13484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100" i="1" dirty="0" smtClean="0">
                          <a:latin typeface="Cambria Math"/>
                        </a:rPr>
                        <m:t>Transaction</m:t>
                      </m:r>
                      <m:r>
                        <a:rPr lang="en-US" altLang="zh-TW" sz="1100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100" i="1" dirty="0" smtClean="0">
                          <a:latin typeface="Cambria Math"/>
                        </a:rPr>
                        <m:t>Utility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82" y="6463980"/>
                <a:ext cx="1348446" cy="261610"/>
              </a:xfrm>
              <a:prstGeom prst="rect">
                <a:avLst/>
              </a:prstGeom>
              <a:blipFill rotWithShape="1"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115616" y="1988840"/>
            <a:ext cx="3600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699792" y="2017860"/>
            <a:ext cx="3600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11560" y="2909791"/>
            <a:ext cx="3240360" cy="231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11560" y="3462270"/>
            <a:ext cx="3240360" cy="231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7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" grpId="0"/>
      <p:bldP spid="11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11</a:t>
            </a:fld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7620000" cy="5924128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altLang="zh-TW" sz="1800" b="1" dirty="0" smtClean="0"/>
                  <a:t>Def. 7.</a:t>
                </a:r>
                <a:r>
                  <a:rPr lang="en-US" altLang="zh-TW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𝑡𝑤𝑢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</a:rPr>
                      <m:t>𝑋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: </a:t>
                </a:r>
                <a:r>
                  <a:rPr lang="en-US" altLang="zh-TW" sz="1800" i="1" dirty="0"/>
                  <a:t>The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𝑡𝑟𝑎𝑛𝑠𝑎𝑐𝑡𝑖𝑜𝑛</m:t>
                    </m:r>
                    <m:r>
                      <a:rPr lang="en-US" altLang="zh-TW" sz="1800" i="1" dirty="0" smtClean="0">
                        <a:latin typeface="Cambria Math"/>
                      </a:rPr>
                      <m:t>−</m:t>
                    </m:r>
                    <m:r>
                      <a:rPr lang="en-US" altLang="zh-TW" sz="1800" i="1" dirty="0" smtClean="0">
                        <a:latin typeface="Cambria Math"/>
                      </a:rPr>
                      <m:t>𝑤𝑒𝑖𝑔h𝑡𝑒𝑑</m:t>
                    </m:r>
                    <m:r>
                      <a:rPr lang="en-US" altLang="zh-TW" sz="1800" i="1" dirty="0" smtClean="0">
                        <a:latin typeface="Cambria Math"/>
                      </a:rPr>
                      <m:t> </m:t>
                    </m:r>
                    <m:r>
                      <a:rPr lang="en-US" altLang="zh-TW" sz="1800" i="1" dirty="0" smtClean="0">
                        <a:latin typeface="Cambria Math"/>
                      </a:rPr>
                      <m:t>𝑢𝑡𝑖𝑙𝑖𝑡𝑦</m:t>
                    </m:r>
                    <m:r>
                      <a:rPr lang="en-US" altLang="zh-TW" sz="1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800" i="1" dirty="0" smtClean="0"/>
                  <a:t>of itemset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1800" i="1" dirty="0"/>
                  <a:t> in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𝐷𝐵</m:t>
                    </m:r>
                  </m:oMath>
                </a14:m>
                <a:r>
                  <a:rPr lang="en-US" altLang="zh-TW" sz="1800" dirty="0"/>
                  <a:t>  is the sum of </a:t>
                </a:r>
                <a:r>
                  <a:rPr lang="en-US" altLang="zh-TW" sz="1800" dirty="0" smtClean="0"/>
                  <a:t>the utilities </a:t>
                </a:r>
                <a:r>
                  <a:rPr lang="en-US" altLang="zh-TW" sz="1800" dirty="0"/>
                  <a:t>of all the transactions containing X in DB</a:t>
                </a:r>
                <a:r>
                  <a:rPr lang="en-US" altLang="zh-TW" sz="1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𝑡𝑤𝑢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𝐷𝐵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∧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⊆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  <m:sup/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𝑡𝑢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1800" dirty="0" smtClean="0"/>
                  <a:t>.</a:t>
                </a:r>
              </a:p>
              <a:p>
                <a:pPr marL="114300" indent="0">
                  <a:buNone/>
                </a:pPr>
                <a:endParaRPr lang="en-US" altLang="zh-TW" sz="400" dirty="0" smtClean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r>
                  <a:rPr lang="en-US" altLang="zh-TW" sz="1800" b="1" dirty="0" smtClean="0"/>
                  <a:t>Property 1.</a:t>
                </a:r>
                <a:r>
                  <a:rPr lang="en-US" altLang="zh-TW" sz="1800" dirty="0" smtClean="0"/>
                  <a:t>  </a:t>
                </a:r>
                <a:r>
                  <a:rPr lang="en-US" altLang="zh-TW" sz="18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𝑡𝑤𝑢</m:t>
                    </m:r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i="1" dirty="0">
                        <a:latin typeface="Cambria Math"/>
                      </a:rPr>
                      <m:t>𝑋</m:t>
                    </m:r>
                    <m:r>
                      <a:rPr lang="en-US" altLang="zh-TW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800" dirty="0"/>
                  <a:t> is less than a given </a:t>
                </a:r>
                <a:r>
                  <a:rPr lang="en-US" altLang="zh-TW" sz="1800" dirty="0" smtClean="0"/>
                  <a:t>“</a:t>
                </a:r>
                <a:r>
                  <a:rPr lang="en-US" altLang="zh-TW" sz="1800" dirty="0" err="1" smtClean="0"/>
                  <a:t>minutil</a:t>
                </a:r>
                <a:r>
                  <a:rPr lang="en-US" altLang="zh-TW" sz="1800" dirty="0" smtClean="0"/>
                  <a:t>”, all supersets </a:t>
                </a:r>
                <a:r>
                  <a:rPr lang="en-US" altLang="zh-TW" sz="1800" dirty="0"/>
                  <a:t>of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1800" dirty="0"/>
                  <a:t> are not high utility</a:t>
                </a:r>
                <a:r>
                  <a:rPr lang="en-US" altLang="zh-TW" sz="1800" dirty="0" smtClean="0"/>
                  <a:t>.</a:t>
                </a:r>
              </a:p>
              <a:p>
                <a:pPr marL="114300" indent="0">
                  <a:buNone/>
                </a:pPr>
                <a:r>
                  <a:rPr lang="en-US" altLang="zh-TW" sz="1800" dirty="0" smtClean="0"/>
                  <a:t>Rationale.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𝐼𝑓</m:t>
                    </m:r>
                    <m:r>
                      <a:rPr lang="en-US" altLang="zh-TW" sz="1800" b="0" i="1" smtClean="0">
                        <a:latin typeface="Cambria Math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</a:rPr>
                      <m:t>𝑋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𝑡h𝑒𝑛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𝑡𝑤𝑢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)≤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𝑡𝑤𝑢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)&lt;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𝑚𝑖𝑛𝑢𝑡𝑖𝑙</m:t>
                    </m:r>
                  </m:oMath>
                </a14:m>
                <a:endParaRPr lang="en-US" altLang="zh-TW" sz="1800" dirty="0" smtClean="0"/>
              </a:p>
              <a:p>
                <a:pPr marL="114300" indent="0">
                  <a:buNone/>
                </a:pPr>
                <a:endParaRPr lang="zh-TW" altLang="en-US" sz="1800" dirty="0"/>
              </a:p>
            </p:txBody>
          </p:sp>
        </mc:Choice>
        <mc:Fallback xmlns="">
          <p:sp>
            <p:nvSpPr>
              <p:cNvPr id="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7620000" cy="5924128"/>
              </a:xfrm>
              <a:blipFill rotWithShape="1">
                <a:blip r:embed="rId2"/>
                <a:stretch>
                  <a:fillRect t="-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633598" y="1889039"/>
                <a:ext cx="31373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𝑡𝑤𝑢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}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𝑡𝑢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𝑡𝑢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                      =9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+18=27</m:t>
                      </m:r>
                    </m:oMath>
                  </m:oMathPara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98" y="1889039"/>
                <a:ext cx="313739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4252260" y="161441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9" y="3172328"/>
            <a:ext cx="3556319" cy="45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107539" y="5462689"/>
                <a:ext cx="48716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Assume </a:t>
                </a:r>
                <a:r>
                  <a:rPr lang="en-US" altLang="zh-TW" dirty="0" err="1" smtClean="0"/>
                  <a:t>minutil</a:t>
                </a:r>
                <a:r>
                  <a:rPr lang="en-US" altLang="zh-TW" dirty="0" smtClean="0"/>
                  <a:t>=30</a:t>
                </a:r>
                <a:r>
                  <a:rPr lang="en-US" altLang="zh-TW" dirty="0" smtClean="0">
                    <a:latin typeface="Cambria Math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𝑡𝑤𝑢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=27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&lt;30</m:t>
                    </m:r>
                  </m:oMath>
                </a14:m>
                <a:endParaRPr lang="en-US" altLang="zh-TW" b="0" i="1" dirty="0" smtClean="0">
                  <a:latin typeface="Cambria Math"/>
                </a:endParaRPr>
              </a:p>
              <a:p>
                <a:r>
                  <a:rPr lang="en-US" altLang="zh-TW" dirty="0" smtClean="0"/>
                  <a:t>According </a:t>
                </a:r>
                <a:r>
                  <a:rPr lang="en-US" altLang="zh-TW" dirty="0"/>
                  <a:t>to Property </a:t>
                </a:r>
                <a:r>
                  <a:rPr lang="en-US" altLang="zh-TW" dirty="0" smtClean="0"/>
                  <a:t>1, </a:t>
                </a:r>
              </a:p>
              <a:p>
                <a:r>
                  <a:rPr lang="en-US" altLang="zh-TW" dirty="0" smtClean="0"/>
                  <a:t>all </a:t>
                </a:r>
                <a:r>
                  <a:rPr lang="en-US" altLang="zh-TW" dirty="0"/>
                  <a:t>supersets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r>
                      <a:rPr lang="en-US" altLang="zh-TW" i="1" dirty="0" smtClean="0">
                        <a:latin typeface="Cambria Math"/>
                      </a:rPr>
                      <m:t>𝑓</m:t>
                    </m:r>
                    <m:r>
                      <a:rPr lang="en-US" altLang="zh-TW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dirty="0" smtClean="0"/>
                  <a:t> are </a:t>
                </a:r>
                <a:r>
                  <a:rPr lang="en-US" altLang="zh-TW" b="1" dirty="0"/>
                  <a:t>not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high utility.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39" y="5462689"/>
                <a:ext cx="4871652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126" t="-3947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1300846" y="52536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41" y="3160265"/>
            <a:ext cx="3664109" cy="4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443170" y="3619251"/>
                <a:ext cx="13484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100" i="1" dirty="0" smtClean="0">
                          <a:latin typeface="Cambria Math"/>
                        </a:rPr>
                        <m:t>Transaction</m:t>
                      </m:r>
                      <m:r>
                        <a:rPr lang="en-US" altLang="zh-TW" sz="1100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100" i="1" dirty="0" smtClean="0">
                          <a:latin typeface="Cambria Math"/>
                        </a:rPr>
                        <m:t>Utility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170" y="3619251"/>
                <a:ext cx="1348446" cy="261610"/>
              </a:xfrm>
              <a:prstGeom prst="rect">
                <a:avLst/>
              </a:prstGeom>
              <a:blipFill rotWithShape="1"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153675" y="3619251"/>
                <a:ext cx="209724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Transaction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Weighted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Utility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75" y="3619251"/>
                <a:ext cx="2097241" cy="261610"/>
              </a:xfrm>
              <a:prstGeom prst="rect">
                <a:avLst/>
              </a:prstGeom>
              <a:blipFill rotWithShape="1"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5" y="1503775"/>
            <a:ext cx="2165346" cy="169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24865" y="2348788"/>
            <a:ext cx="2165346" cy="186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024865" y="2795102"/>
            <a:ext cx="2165346" cy="186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向下箭號 2"/>
          <p:cNvSpPr/>
          <p:nvPr/>
        </p:nvSpPr>
        <p:spPr>
          <a:xfrm>
            <a:off x="5796136" y="2708920"/>
            <a:ext cx="406159" cy="272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1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7" grpId="0"/>
      <p:bldP spid="2" grpId="0" animBg="1"/>
      <p:bldP spid="1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Introduction</a:t>
                </a:r>
              </a:p>
              <a:p>
                <a:r>
                  <a:rPr lang="en-US" altLang="zh-TW" sz="2800" dirty="0" smtClean="0"/>
                  <a:t>Problem Definition</a:t>
                </a:r>
              </a:p>
              <a:p>
                <a:r>
                  <a:rPr lang="en-US" altLang="zh-TW" sz="2800" dirty="0" smtClean="0"/>
                  <a:t>Utility-List Structure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zh-TW" dirty="0" smtClean="0"/>
                  <a:t>Initial Utility-Lists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zh-TW" dirty="0" smtClean="0"/>
                  <a:t>Utility-Lists of 2-Itemsets</a:t>
                </a: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zh-TW" dirty="0"/>
                  <a:t>Utility-Lists of </a:t>
                </a:r>
                <a:r>
                  <a:rPr lang="en-US" altLang="zh-TW" dirty="0" smtClean="0"/>
                  <a:t>k-</a:t>
                </a:r>
                <a:r>
                  <a:rPr lang="en-US" altLang="zh-TW" dirty="0" err="1" smtClean="0"/>
                  <a:t>Itemsets</a:t>
                </a:r>
                <a:r>
                  <a:rPr lang="en-US" altLang="zh-TW" dirty="0" smtClean="0"/>
                  <a:t>(k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altLang="zh-TW" dirty="0" smtClean="0"/>
                  <a:t>3)</a:t>
                </a:r>
              </a:p>
              <a:p>
                <a:r>
                  <a:rPr lang="en-US" altLang="zh-TW" sz="2800" dirty="0" smtClean="0"/>
                  <a:t>High Utility Itemset Miner</a:t>
                </a:r>
              </a:p>
              <a:p>
                <a:r>
                  <a:rPr lang="en-US" altLang="zh-TW" sz="2800" dirty="0" smtClean="0"/>
                  <a:t>Experiment</a:t>
                </a:r>
              </a:p>
              <a:p>
                <a:r>
                  <a:rPr lang="en-US" altLang="zh-TW" sz="2800" dirty="0" smtClean="0"/>
                  <a:t>Conclusion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12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Initial </a:t>
            </a:r>
            <a:r>
              <a:rPr lang="en-US" altLang="zh-TW" dirty="0" smtClean="0"/>
              <a:t>Utility-Lists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altLang="zh-TW" sz="1800" b="1" dirty="0"/>
                  <a:t>Def. </a:t>
                </a:r>
                <a:r>
                  <a:rPr lang="en-US" altLang="zh-TW" sz="1800" b="1" dirty="0" smtClean="0"/>
                  <a:t>8.</a:t>
                </a:r>
                <a:r>
                  <a:rPr lang="en-US" altLang="zh-TW" sz="1800" dirty="0" smtClean="0"/>
                  <a:t>  A </a:t>
                </a:r>
                <a:r>
                  <a:rPr lang="en-US" altLang="zh-TW" sz="1800" dirty="0"/>
                  <a:t>transaction is considered as </a:t>
                </a:r>
                <a:r>
                  <a:rPr lang="en-US" altLang="zh-TW" sz="1800" dirty="0" smtClean="0"/>
                  <a:t>“revised“ after </a:t>
                </a:r>
              </a:p>
              <a:p>
                <a:pPr marL="114300" indent="0">
                  <a:buNone/>
                </a:pPr>
                <a:r>
                  <a:rPr lang="en-US" altLang="zh-TW" sz="1800" b="1" dirty="0" smtClean="0"/>
                  <a:t>(1) </a:t>
                </a:r>
                <a:r>
                  <a:rPr lang="en-US" altLang="zh-TW" sz="1800" dirty="0" smtClean="0"/>
                  <a:t>all </a:t>
                </a:r>
                <a:r>
                  <a:rPr lang="en-US" altLang="zh-TW" sz="1800" dirty="0"/>
                  <a:t>the items whose </a:t>
                </a:r>
                <a:r>
                  <a:rPr lang="en-US" altLang="zh-TW" sz="1800" b="1" dirty="0"/>
                  <a:t>transaction-weighted </a:t>
                </a:r>
                <a:r>
                  <a:rPr lang="en-US" altLang="zh-TW" sz="1800" b="1" dirty="0" smtClean="0"/>
                  <a:t>utilities </a:t>
                </a:r>
                <a:r>
                  <a:rPr lang="en-US" altLang="zh-TW" sz="1800" dirty="0" smtClean="0"/>
                  <a:t>are </a:t>
                </a:r>
                <a:r>
                  <a:rPr lang="en-US" altLang="zh-TW" sz="1800" b="1" dirty="0"/>
                  <a:t>less than </a:t>
                </a:r>
                <a:r>
                  <a:rPr lang="en-US" altLang="zh-TW" sz="1800" dirty="0"/>
                  <a:t>a given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𝑚𝑖𝑛𝑢𝑡𝑖𝑙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800" dirty="0"/>
                  <a:t>are </a:t>
                </a:r>
                <a:r>
                  <a:rPr lang="en-US" altLang="zh-TW" sz="1800" b="1" dirty="0"/>
                  <a:t>deleted</a:t>
                </a:r>
                <a:r>
                  <a:rPr lang="en-US" altLang="zh-TW" sz="1800" dirty="0"/>
                  <a:t> from the </a:t>
                </a:r>
                <a:r>
                  <a:rPr lang="en-US" altLang="zh-TW" sz="1800" dirty="0" smtClean="0"/>
                  <a:t>transaction</a:t>
                </a:r>
                <a:r>
                  <a:rPr lang="en-US" altLang="zh-TW" sz="1800" dirty="0"/>
                  <a:t>.</a:t>
                </a:r>
                <a:endParaRPr lang="en-US" altLang="zh-TW" sz="1800" dirty="0" smtClean="0"/>
              </a:p>
              <a:p>
                <a:pPr marL="114300" indent="0">
                  <a:buNone/>
                </a:pPr>
                <a:r>
                  <a:rPr lang="en-US" altLang="zh-TW" sz="1800" b="1" dirty="0" smtClean="0"/>
                  <a:t>(</a:t>
                </a:r>
                <a:r>
                  <a:rPr lang="en-US" altLang="zh-TW" sz="1800" b="1" dirty="0"/>
                  <a:t>2)</a:t>
                </a:r>
                <a:r>
                  <a:rPr lang="en-US" altLang="zh-TW" sz="1800" dirty="0"/>
                  <a:t> the remaining items are sorted in </a:t>
                </a:r>
                <a:r>
                  <a:rPr lang="en-US" altLang="zh-TW" sz="1800" dirty="0" smtClean="0"/>
                  <a:t>transaction-weighted- utility-ascending </a:t>
                </a:r>
                <a:r>
                  <a:rPr lang="en-US" altLang="zh-TW" sz="1800" b="1" dirty="0"/>
                  <a:t>order</a:t>
                </a:r>
                <a:r>
                  <a:rPr lang="en-US" altLang="zh-TW" sz="1800" dirty="0"/>
                  <a:t>.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:pPr marL="114300" indent="0">
                  <a:buNone/>
                </a:pPr>
                <a:endParaRPr lang="en-US" altLang="zh-TW" dirty="0"/>
              </a:p>
              <a:p>
                <a:pPr marL="114300" indent="0">
                  <a:buNone/>
                </a:pPr>
                <a:endParaRPr lang="en-US" altLang="zh-TW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sz="1800" dirty="0"/>
                  <a:t>The </a:t>
                </a:r>
                <a:r>
                  <a:rPr lang="en-US" altLang="zh-TW" sz="1800" dirty="0" smtClean="0"/>
                  <a:t>remaining items </a:t>
                </a:r>
                <a:r>
                  <a:rPr lang="en-US" altLang="zh-TW" sz="1800" dirty="0"/>
                  <a:t>are sorted: e&lt;c&lt;b&lt;a&lt;d</a:t>
                </a:r>
                <a:endParaRPr lang="en-US" altLang="zh-TW" sz="1800" dirty="0" smtClean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13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82260"/>
            <a:ext cx="3664109" cy="4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004048" y="3442476"/>
                <a:ext cx="2235227" cy="33855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Suppose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/>
                      </a:rPr>
                      <m:t>𝑚𝑖𝑛𝑢𝑡𝑖𝑙</m:t>
                    </m:r>
                    <m:r>
                      <a:rPr lang="en-US" altLang="zh-TW" sz="1600" i="1" dirty="0" smtClean="0">
                        <a:latin typeface="Cambria Math"/>
                      </a:rPr>
                      <m:t>=30</m:t>
                    </m:r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442476"/>
                <a:ext cx="2235227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1351" t="-3448" b="-1896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C:\Users\BensonChiu\AppData\Local\Microsoft\Windows\Temporary Internet Files\Content.IE5\GOXAIIF3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66" y="3195463"/>
            <a:ext cx="169277" cy="1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ensonChiu\AppData\Local\Microsoft\Windows\Temporary Internet Files\Content.IE5\GOXAIIF3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92" y="3195462"/>
            <a:ext cx="169277" cy="16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88" y="4823972"/>
            <a:ext cx="3816424" cy="174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032642" y="6530860"/>
                <a:ext cx="170591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All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Revised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Transactions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642" y="6530860"/>
                <a:ext cx="1705915" cy="2616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683025" y="3781030"/>
                <a:ext cx="209724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Transaction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Weighted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Utility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025" y="3781030"/>
                <a:ext cx="2097241" cy="261610"/>
              </a:xfrm>
              <a:prstGeom prst="rect">
                <a:avLst/>
              </a:prstGeom>
              <a:blipFill rotWithShape="1">
                <a:blip r:embed="rId9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hlinkClick r:id="rId10" action="ppaction://hlinksldjump"/>
          </p:cNvPr>
          <p:cNvSpPr/>
          <p:nvPr/>
        </p:nvSpPr>
        <p:spPr>
          <a:xfrm>
            <a:off x="7524328" y="2564904"/>
            <a:ext cx="792088" cy="715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4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7620000" cy="585212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altLang="zh-TW" sz="1800" b="1" dirty="0" smtClean="0"/>
                  <a:t>Def. 9</a:t>
                </a:r>
                <a:r>
                  <a:rPr lang="en-US" altLang="zh-TW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𝑇</m:t>
                    </m:r>
                    <m:r>
                      <a:rPr lang="en-US" altLang="zh-TW" sz="1800" b="0" i="1" smtClean="0">
                        <a:latin typeface="Cambria Math"/>
                      </a:rPr>
                      <m:t>/</m:t>
                    </m:r>
                    <m:r>
                      <a:rPr lang="en-US" altLang="zh-TW" sz="1800" i="1">
                        <a:latin typeface="Cambria Math"/>
                      </a:rPr>
                      <m:t>𝑋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: </a:t>
                </a:r>
                <a:r>
                  <a:rPr lang="en-US" altLang="zh-TW" sz="1800" dirty="0" smtClean="0"/>
                  <a:t>The set </a:t>
                </a:r>
                <a:r>
                  <a:rPr lang="en-US" altLang="zh-TW" sz="1800" dirty="0"/>
                  <a:t>of all the items </a:t>
                </a:r>
                <a:r>
                  <a:rPr lang="en-US" altLang="zh-TW" sz="1800" b="1" dirty="0"/>
                  <a:t>after</a:t>
                </a:r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1800" dirty="0"/>
                  <a:t> in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 smtClean="0"/>
                  <a:t> </a:t>
                </a:r>
                <a:r>
                  <a:rPr lang="en-US" altLang="zh-TW" sz="1800" dirty="0" smtClean="0"/>
                  <a:t>.</a:t>
                </a:r>
              </a:p>
              <a:p>
                <a:pPr marL="114300" indent="0">
                  <a:buNone/>
                </a:pPr>
                <a:r>
                  <a:rPr lang="en-US" altLang="zh-TW" sz="1800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1800" dirty="0"/>
                  <a:t> : an </a:t>
                </a:r>
                <a:r>
                  <a:rPr lang="en-US" altLang="zh-TW" sz="1800" dirty="0" err="1" smtClean="0"/>
                  <a:t>itemset</a:t>
                </a:r>
                <a:r>
                  <a:rPr lang="en-US" altLang="zh-TW" sz="1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sz="1800" dirty="0"/>
                  <a:t> : a transaction (</a:t>
                </a:r>
                <a:r>
                  <a:rPr lang="en-US" altLang="zh-TW" sz="1800" dirty="0" smtClean="0"/>
                  <a:t>or itemset)</a:t>
                </a:r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endParaRPr lang="en-US" altLang="zh-TW" sz="1800" dirty="0" smtClean="0"/>
              </a:p>
              <a:p>
                <a:pPr marL="114300" indent="0">
                  <a:buNone/>
                </a:pPr>
                <a:endParaRPr lang="en-US" altLang="zh-TW" sz="1800" dirty="0"/>
              </a:p>
              <a:p>
                <a:pPr marL="114300" indent="0">
                  <a:buNone/>
                </a:pPr>
                <a:r>
                  <a:rPr lang="en-US" altLang="zh-TW" sz="1800" b="1" dirty="0"/>
                  <a:t>Def. </a:t>
                </a:r>
                <a:r>
                  <a:rPr lang="en-US" altLang="zh-TW" sz="1800" b="1" dirty="0" smtClean="0"/>
                  <a:t>10.</a:t>
                </a:r>
                <a:r>
                  <a:rPr lang="en-US" altLang="zh-TW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𝑟</m:t>
                    </m:r>
                    <m:r>
                      <a:rPr lang="en-US" altLang="zh-TW" sz="1800" i="1">
                        <a:latin typeface="Cambria Math"/>
                      </a:rPr>
                      <m:t>𝑢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i="1">
                        <a:latin typeface="Cambria Math"/>
                      </a:rPr>
                      <m:t>𝑋</m:t>
                    </m:r>
                    <m:r>
                      <a:rPr lang="en-US" altLang="zh-TW" sz="1800" b="0" i="1" smtClean="0">
                        <a:latin typeface="Cambria Math"/>
                      </a:rPr>
                      <m:t>,</m:t>
                    </m:r>
                    <m:r>
                      <a:rPr lang="en-US" altLang="zh-TW" sz="1800" b="0" i="1" smtClean="0">
                        <a:latin typeface="Cambria Math"/>
                      </a:rPr>
                      <m:t>𝑇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: The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𝑟𝑒𝑚𝑎𝑖𝑛𝑖𝑛𝑔</m:t>
                    </m:r>
                    <m:r>
                      <a:rPr lang="en-US" altLang="zh-TW" sz="1800" i="1" dirty="0" smtClean="0">
                        <a:latin typeface="Cambria Math"/>
                      </a:rPr>
                      <m:t> </m:t>
                    </m:r>
                    <m:r>
                      <a:rPr lang="en-US" altLang="zh-TW" sz="1800" i="1" dirty="0" smtClean="0">
                        <a:latin typeface="Cambria Math"/>
                      </a:rPr>
                      <m:t>𝑢𝑡𝑖𝑙𝑖𝑡𝑦</m:t>
                    </m:r>
                    <m:r>
                      <a:rPr lang="en-US" altLang="zh-TW" sz="1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800" dirty="0"/>
                  <a:t>of itemset X </a:t>
                </a:r>
                <a:r>
                  <a:rPr lang="en-US" altLang="zh-TW" sz="1800" dirty="0" smtClean="0"/>
                  <a:t>in transaction T</a:t>
                </a:r>
                <a:r>
                  <a:rPr lang="en-US" altLang="zh-TW" sz="1800" i="1" dirty="0" smtClean="0"/>
                  <a:t> </a:t>
                </a:r>
                <a:r>
                  <a:rPr lang="en-US" altLang="zh-TW" sz="1800" dirty="0"/>
                  <a:t> is the sum of </a:t>
                </a:r>
                <a:r>
                  <a:rPr lang="en-US" altLang="zh-TW" sz="1800" dirty="0" smtClean="0"/>
                  <a:t>the utilities </a:t>
                </a:r>
                <a:r>
                  <a:rPr lang="en-US" altLang="zh-TW" sz="1800" dirty="0"/>
                  <a:t>of all the items in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𝑇</m:t>
                    </m:r>
                    <m:r>
                      <a:rPr lang="en-US" altLang="zh-TW" sz="1800" i="1" dirty="0" smtClean="0">
                        <a:latin typeface="Cambria Math"/>
                      </a:rPr>
                      <m:t>/</m:t>
                    </m:r>
                    <m:r>
                      <a:rPr lang="en-US" altLang="zh-TW" sz="1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sz="1800" dirty="0"/>
                  <a:t> in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sz="1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𝑟</m:t>
                    </m:r>
                    <m:r>
                      <a:rPr lang="en-US" altLang="zh-TW" sz="18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𝑋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TW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1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zh-TW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zh-TW" sz="1800" i="1">
                            <a:latin typeface="Cambria Math"/>
                          </a:rPr>
                          <m:t>𝑢</m:t>
                        </m:r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1800" dirty="0"/>
                  <a:t>.</a:t>
                </a:r>
              </a:p>
              <a:p>
                <a:pPr marL="114300" indent="0">
                  <a:buNone/>
                </a:pPr>
                <a:endParaRPr lang="zh-TW" altLang="en-US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7620000" cy="5852120"/>
              </a:xfrm>
              <a:blipFill rotWithShape="1">
                <a:blip r:embed="rId2"/>
                <a:stretch>
                  <a:fillRect l="-2880" t="-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14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20774"/>
            <a:ext cx="3816424" cy="174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70869" y="3127662"/>
                <a:ext cx="170591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All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Revised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Transactions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69" y="3127662"/>
                <a:ext cx="1705915" cy="2616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653103" y="1984585"/>
                <a:ext cx="1814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𝑒𝑏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={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103" y="1984585"/>
                <a:ext cx="181485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356" t="-116667" b="-18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5149047" y="167926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653103" y="2363729"/>
                <a:ext cx="1809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={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𝑏𝑎𝑑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103" y="2363729"/>
                <a:ext cx="180908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367" t="-116667" b="-18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01732"/>
            <a:ext cx="4463053" cy="174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692636" y="6389683"/>
                <a:ext cx="14368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Initial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Utility</m:t>
                      </m:r>
                      <m:r>
                        <a:rPr lang="en-US" altLang="zh-TW" sz="1100" i="0" dirty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1100" i="0" dirty="0" smtClean="0">
                          <a:latin typeface="Cambria Math"/>
                        </a:rPr>
                        <m:t>Lists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636" y="6389683"/>
                <a:ext cx="1436804" cy="261610"/>
              </a:xfrm>
              <a:prstGeom prst="rect">
                <a:avLst/>
              </a:prstGeom>
              <a:blipFill rotWithShape="1"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090749" y="5256326"/>
            <a:ext cx="720080" cy="290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04704" y="4411930"/>
                <a:ext cx="3524574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 err="1" smtClean="0"/>
                  <a:t>Tids</a:t>
                </a:r>
                <a:r>
                  <a:rPr lang="en-US" altLang="zh-TW" sz="1200" dirty="0" smtClean="0"/>
                  <a:t> : </a:t>
                </a:r>
                <a:r>
                  <a:rPr lang="fr-FR" altLang="zh-TW" sz="1200" dirty="0" smtClean="0"/>
                  <a:t>a </a:t>
                </a:r>
                <a:r>
                  <a:rPr lang="fr-FR" altLang="zh-TW" sz="1200" dirty="0"/>
                  <a:t>transaction T containing </a:t>
                </a:r>
                <a:r>
                  <a:rPr lang="fr-FR" altLang="zh-TW" sz="1200" dirty="0" smtClean="0"/>
                  <a:t>X</a:t>
                </a:r>
              </a:p>
              <a:p>
                <a:r>
                  <a:rPr lang="fr-FR" altLang="zh-TW" sz="1200" dirty="0" smtClean="0"/>
                  <a:t>Iutils :</a:t>
                </a:r>
                <a:r>
                  <a:rPr lang="en-US" altLang="zh-TW" sz="1200" dirty="0" smtClean="0"/>
                  <a:t> </a:t>
                </a:r>
                <a:r>
                  <a:rPr lang="en-US" altLang="zh-TW" sz="1200" dirty="0"/>
                  <a:t>the utility of X in T, i.e., </a:t>
                </a:r>
                <a14:m>
                  <m:oMath xmlns:m="http://schemas.openxmlformats.org/officeDocument/2006/math">
                    <m:r>
                      <a:rPr lang="en-US" altLang="zh-TW" sz="1200" i="1" dirty="0" smtClean="0">
                        <a:latin typeface="Cambria Math"/>
                      </a:rPr>
                      <m:t>𝑢</m:t>
                    </m:r>
                    <m:r>
                      <a:rPr lang="en-US" altLang="zh-TW" sz="1200" i="1" dirty="0" smtClean="0">
                        <a:latin typeface="Cambria Math"/>
                      </a:rPr>
                      <m:t>(</m:t>
                    </m:r>
                    <m:r>
                      <a:rPr lang="en-US" altLang="zh-TW" sz="1200" i="1" dirty="0" smtClean="0">
                        <a:latin typeface="Cambria Math"/>
                      </a:rPr>
                      <m:t>𝑋</m:t>
                    </m:r>
                    <m:r>
                      <a:rPr lang="en-US" altLang="zh-TW" sz="1200" i="1" dirty="0" smtClean="0">
                        <a:latin typeface="Cambria Math"/>
                      </a:rPr>
                      <m:t>, </m:t>
                    </m:r>
                    <m:r>
                      <a:rPr lang="en-US" altLang="zh-TW" sz="1200" i="1" dirty="0" smtClean="0">
                        <a:latin typeface="Cambria Math"/>
                      </a:rPr>
                      <m:t>𝑇</m:t>
                    </m:r>
                    <m:r>
                      <a:rPr lang="en-US" altLang="zh-TW" sz="12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1200" dirty="0" smtClean="0"/>
              </a:p>
              <a:p>
                <a:r>
                  <a:rPr lang="en-US" altLang="zh-TW" sz="1200" dirty="0" err="1" smtClean="0"/>
                  <a:t>Rutils</a:t>
                </a:r>
                <a:r>
                  <a:rPr lang="en-US" altLang="zh-TW" sz="1200" dirty="0"/>
                  <a:t> : the remaining utility of X in T, i.e., </a:t>
                </a:r>
                <a14:m>
                  <m:oMath xmlns:m="http://schemas.openxmlformats.org/officeDocument/2006/math">
                    <m:r>
                      <a:rPr lang="en-US" altLang="zh-TW" sz="1200" i="1" dirty="0" smtClean="0">
                        <a:latin typeface="Cambria Math"/>
                      </a:rPr>
                      <m:t>𝑟𝑢</m:t>
                    </m:r>
                    <m:r>
                      <a:rPr lang="en-US" altLang="zh-TW" sz="1200" i="1" dirty="0" smtClean="0">
                        <a:latin typeface="Cambria Math"/>
                      </a:rPr>
                      <m:t>(</m:t>
                    </m:r>
                    <m:r>
                      <a:rPr lang="en-US" altLang="zh-TW" sz="1200" i="1" dirty="0" smtClean="0">
                        <a:latin typeface="Cambria Math"/>
                      </a:rPr>
                      <m:t>𝑋</m:t>
                    </m:r>
                    <m:r>
                      <a:rPr lang="en-US" altLang="zh-TW" sz="1200" i="1" dirty="0" smtClean="0">
                        <a:latin typeface="Cambria Math"/>
                      </a:rPr>
                      <m:t>,</m:t>
                    </m:r>
                    <m:r>
                      <a:rPr lang="en-US" altLang="zh-TW" sz="1200" i="1" dirty="0" smtClean="0">
                        <a:latin typeface="Cambria Math"/>
                      </a:rPr>
                      <m:t>𝑇</m:t>
                    </m:r>
                    <m:r>
                      <a:rPr lang="en-US" altLang="zh-TW" sz="1200" i="1" dirty="0" smtClean="0">
                        <a:latin typeface="Cambria Math"/>
                      </a:rPr>
                      <m:t>)</m:t>
                    </m:r>
                  </m:oMath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04" y="4411930"/>
                <a:ext cx="3524574" cy="646331"/>
              </a:xfrm>
              <a:prstGeom prst="rect">
                <a:avLst/>
              </a:prstGeom>
              <a:blipFill rotWithShape="1">
                <a:blip r:embed="rId9"/>
                <a:stretch>
                  <a:fillRect b="-36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305925" y="5383220"/>
                <a:ext cx="302335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/>
                        </a:rPr>
                        <m:t>𝑋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600" i="1" dirty="0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altLang="zh-TW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𝑖𝑛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 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𝑇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altLang="zh-TW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/>
                        </a:rPr>
                        <m:t>𝐼𝑢𝑡𝑖𝑙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𝑢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(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𝑋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,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𝑇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2)=2</m:t>
                      </m:r>
                    </m:oMath>
                  </m:oMathPara>
                </a14:m>
                <a:endParaRPr lang="en-US" altLang="zh-TW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/>
                        </a:rPr>
                        <m:t>𝑅𝑢𝑡𝑖𝑙</m:t>
                      </m:r>
                      <m:r>
                        <a:rPr lang="en-US" altLang="zh-TW" sz="160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sz="1600" i="1" dirty="0" err="1" smtClean="0">
                          <a:latin typeface="Cambria Math"/>
                        </a:rPr>
                        <m:t>𝑟𝑢</m:t>
                      </m:r>
                      <m:d>
                        <m:dPr>
                          <m:ctrlPr>
                            <a:rPr lang="en-US" altLang="zh-TW" sz="16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600" i="1" dirty="0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160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i="1" dirty="0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1600" i="1" dirty="0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sz="160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r>
                  <a:rPr lang="en-US" altLang="zh-TW" sz="1600" i="1" dirty="0" smtClean="0">
                    <a:latin typeface="Cambria Math"/>
                  </a:rPr>
                  <a:t/>
                </a:r>
                <a:br>
                  <a:rPr lang="en-US" altLang="zh-TW" sz="1600" i="1" dirty="0" smtClean="0">
                    <a:latin typeface="Cambria Math"/>
                  </a:rPr>
                </a:br>
                <a:r>
                  <a:rPr lang="en-US" altLang="zh-TW" sz="1600" i="1" dirty="0" smtClean="0">
                    <a:latin typeface="Cambria Math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latin typeface="Cambria Math"/>
                      </a:rPr>
                      <m:t>𝑢</m:t>
                    </m:r>
                    <m:r>
                      <a:rPr lang="en-US" altLang="zh-TW" sz="1600" i="1" dirty="0" smtClean="0">
                        <a:latin typeface="Cambria Math"/>
                      </a:rPr>
                      <m:t>(</m:t>
                    </m:r>
                    <m:r>
                      <a:rPr lang="en-US" altLang="zh-TW" sz="1600" i="1" dirty="0" smtClean="0">
                        <a:latin typeface="Cambria Math"/>
                      </a:rPr>
                      <m:t>𝑎</m:t>
                    </m:r>
                    <m:r>
                      <a:rPr lang="en-US" altLang="zh-TW" sz="1600" i="1" dirty="0" smtClean="0">
                        <a:latin typeface="Cambria Math"/>
                      </a:rPr>
                      <m:t>,</m:t>
                    </m:r>
                    <m:r>
                      <a:rPr lang="en-US" altLang="zh-TW" sz="1600" i="1" dirty="0" smtClean="0">
                        <a:latin typeface="Cambria Math"/>
                      </a:rPr>
                      <m:t>𝑇</m:t>
                    </m:r>
                    <m:r>
                      <a:rPr lang="en-US" altLang="zh-TW" sz="1600" i="1" dirty="0" smtClean="0">
                        <a:latin typeface="Cambria Math"/>
                      </a:rPr>
                      <m:t>2)+</m:t>
                    </m:r>
                    <m:r>
                      <a:rPr lang="en-US" altLang="zh-TW" sz="1600" i="1" dirty="0" smtClean="0">
                        <a:latin typeface="Cambria Math"/>
                      </a:rPr>
                      <m:t>𝑢</m:t>
                    </m:r>
                    <m:r>
                      <a:rPr lang="en-US" altLang="zh-TW" sz="1600" i="1" dirty="0" smtClean="0">
                        <a:latin typeface="Cambria Math"/>
                      </a:rPr>
                      <m:t>(</m:t>
                    </m:r>
                    <m:r>
                      <a:rPr lang="en-US" altLang="zh-TW" sz="1600" i="1" dirty="0" smtClean="0">
                        <a:latin typeface="Cambria Math"/>
                      </a:rPr>
                      <m:t>𝑑</m:t>
                    </m:r>
                    <m:r>
                      <a:rPr lang="en-US" altLang="zh-TW" sz="1600" i="1" dirty="0" smtClean="0">
                        <a:latin typeface="Cambria Math"/>
                      </a:rPr>
                      <m:t>,</m:t>
                    </m:r>
                    <m:r>
                      <a:rPr lang="en-US" altLang="zh-TW" sz="1600" i="1" dirty="0" smtClean="0">
                        <a:latin typeface="Cambria Math"/>
                      </a:rPr>
                      <m:t>𝑇</m:t>
                    </m:r>
                    <m:r>
                      <a:rPr lang="en-US" altLang="zh-TW" sz="1600" i="1" dirty="0" smtClean="0">
                        <a:latin typeface="Cambria Math"/>
                      </a:rPr>
                      <m:t>2)=9</m:t>
                    </m:r>
                  </m:oMath>
                </a14:m>
                <a:endParaRPr lang="en-US" altLang="zh-TW" sz="1600" dirty="0" smtClean="0"/>
              </a:p>
              <a:p>
                <a:r>
                  <a:rPr lang="en-US" altLang="zh-TW" sz="1600" dirty="0" smtClean="0"/>
                  <a:t>&lt;3,2,9&gt; is in the utility-list of {c}.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925" y="5383220"/>
                <a:ext cx="3023353" cy="1323439"/>
              </a:xfrm>
              <a:prstGeom prst="rect">
                <a:avLst/>
              </a:prstGeom>
              <a:blipFill rotWithShape="1">
                <a:blip r:embed="rId10"/>
                <a:stretch>
                  <a:fillRect l="-1008" r="-2016" b="-50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4719236" y="526592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517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en-US" altLang="zh-TW" dirty="0"/>
              <a:t>Utility-Lists of </a:t>
            </a:r>
            <a:r>
              <a:rPr lang="en-US" altLang="zh-TW" dirty="0" smtClean="0"/>
              <a:t>2-Itemsets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No </a:t>
            </a:r>
            <a:r>
              <a:rPr lang="en-US" altLang="zh-TW" dirty="0" smtClean="0"/>
              <a:t>need </a:t>
            </a:r>
            <a:r>
              <a:rPr lang="en-US" altLang="zh-TW" dirty="0"/>
              <a:t>for database </a:t>
            </a:r>
            <a:r>
              <a:rPr lang="en-US" altLang="zh-TW" dirty="0" smtClean="0"/>
              <a:t>scan.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0" y="2235022"/>
            <a:ext cx="1634106" cy="14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2843808" y="2801048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499559" y="3261458"/>
            <a:ext cx="171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identifying common </a:t>
            </a:r>
            <a:endParaRPr lang="en-US" altLang="zh-TW" sz="1400" dirty="0" smtClean="0"/>
          </a:p>
          <a:p>
            <a:pPr algn="ctr"/>
            <a:r>
              <a:rPr lang="en-US" altLang="zh-TW" sz="1400" dirty="0" smtClean="0"/>
              <a:t>transactions</a:t>
            </a:r>
            <a:endParaRPr lang="zh-TW" altLang="en-US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60652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78" y="2250976"/>
            <a:ext cx="678304" cy="93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向右箭號 12"/>
          <p:cNvSpPr/>
          <p:nvPr/>
        </p:nvSpPr>
        <p:spPr>
          <a:xfrm>
            <a:off x="5364088" y="2801445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135621" y="3260171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/>
              <a:t>Utility-lists</a:t>
            </a:r>
          </a:p>
          <a:p>
            <a:pPr algn="ctr"/>
            <a:r>
              <a:rPr lang="en-US" altLang="zh-TW" sz="1400" dirty="0" smtClean="0"/>
              <a:t>of 2-itemset</a:t>
            </a:r>
            <a:endParaRPr lang="zh-TW" altLang="en-US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0" y="4434976"/>
            <a:ext cx="3816424" cy="174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42" y="4752730"/>
            <a:ext cx="678304" cy="93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>
            <a:endCxn id="22" idx="1"/>
          </p:cNvCxnSpPr>
          <p:nvPr/>
        </p:nvCxnSpPr>
        <p:spPr>
          <a:xfrm flipV="1">
            <a:off x="5167402" y="4752730"/>
            <a:ext cx="612812" cy="469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28" idx="1"/>
          </p:cNvCxnSpPr>
          <p:nvPr/>
        </p:nvCxnSpPr>
        <p:spPr>
          <a:xfrm>
            <a:off x="5167402" y="5502702"/>
            <a:ext cx="612812" cy="466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780214" y="4198732"/>
                <a:ext cx="2028440" cy="11079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𝐼𝑢𝑡𝑖𝑙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𝑒𝑐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TW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=4+3=7</m:t>
                      </m:r>
                    </m:oMath>
                  </m:oMathPara>
                </a14:m>
                <a:endParaRPr lang="en-US" altLang="zh-TW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𝑅𝑢𝑡𝑖𝑙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𝑟𝑢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𝑒𝑐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TW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=2+4+5=11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14" y="4198732"/>
                <a:ext cx="2028440" cy="11079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780214" y="5430694"/>
                <a:ext cx="2028440" cy="107721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𝐼𝑢𝑡𝑖𝑙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𝑒𝑐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TW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=4+2=6</m:t>
                      </m:r>
                    </m:oMath>
                  </m:oMathPara>
                </a14:m>
                <a:endParaRPr lang="en-US" altLang="zh-TW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𝑅𝑢𝑡𝑖𝑙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𝑟𝑢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𝑒𝑐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TW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14" y="5430694"/>
                <a:ext cx="2028440" cy="10772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755576" y="4869160"/>
            <a:ext cx="1296144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2051720" y="4869160"/>
            <a:ext cx="1872208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755576" y="5306727"/>
            <a:ext cx="1296144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2051720" y="5306727"/>
            <a:ext cx="1872208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en-US" altLang="zh-TW" dirty="0"/>
              <a:t>Utility-Lists of </a:t>
            </a:r>
            <a:r>
              <a:rPr lang="en-US" altLang="zh-TW" dirty="0" smtClean="0"/>
              <a:t>k-</a:t>
            </a:r>
            <a:r>
              <a:rPr lang="en-US" altLang="zh-TW" dirty="0" err="1" smtClean="0"/>
              <a:t>Itemsets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04764"/>
                <a:ext cx="7620000" cy="4800600"/>
              </a:xfrm>
            </p:spPr>
            <p:txBody>
              <a:bodyPr/>
              <a:lstStyle/>
              <a:p>
                <a:r>
                  <a:rPr lang="en-US" altLang="zh-TW" dirty="0" smtClean="0"/>
                  <a:t>To construct the utility-list of k-itemset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−1)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1600" dirty="0"/>
                  <a:t>(</a:t>
                </a:r>
                <a14:m>
                  <m:oMath xmlns:m="http://schemas.openxmlformats.org/officeDocument/2006/math">
                    <m:r>
                      <a:rPr lang="en-US" altLang="zh-TW" sz="1600" i="1" dirty="0">
                        <a:latin typeface="Cambria Math"/>
                      </a:rPr>
                      <m:t>𝑘</m:t>
                    </m:r>
                    <m:r>
                      <a:rPr lang="en-US" altLang="zh-TW" sz="1600" i="1" dirty="0">
                        <a:latin typeface="Cambria Math"/>
                        <a:ea typeface="Cambria Math"/>
                      </a:rPr>
                      <m:t>≥3</m:t>
                    </m:r>
                  </m:oMath>
                </a14:m>
                <a:r>
                  <a:rPr lang="en-US" altLang="zh-TW" sz="1600" dirty="0" smtClean="0"/>
                  <a:t>)</a:t>
                </a:r>
                <a:endParaRPr lang="en-US" altLang="zh-TW" sz="2000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dirty="0"/>
                  <a:t>I</a:t>
                </a:r>
                <a:r>
                  <a:rPr lang="en-US" altLang="zh-TW" dirty="0" smtClean="0"/>
                  <a:t>ntersect </a:t>
                </a:r>
                <a:r>
                  <a:rPr lang="en-US" altLang="zh-TW" dirty="0"/>
                  <a:t>the utility-list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  <m:r>
                          <a:rPr lang="en-US" altLang="zh-TW" i="1">
                            <a:latin typeface="Cambria Math"/>
                          </a:rPr>
                          <m:t>−2)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  <m:r>
                          <a:rPr lang="en-US" altLang="zh-TW" i="1">
                            <a:latin typeface="Cambria Math"/>
                          </a:rPr>
                          <m:t>−2)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}</m:t>
                    </m:r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04764"/>
                <a:ext cx="7620000" cy="4800600"/>
              </a:xfrm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16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37583" y="279258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07489" y="3008922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{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𝑒𝑏𝑎</m:t>
                    </m:r>
                  </m:oMath>
                </a14:m>
                <a:r>
                  <a:rPr lang="en-US" altLang="zh-TW" dirty="0" smtClean="0"/>
                  <a:t>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89" y="3008922"/>
                <a:ext cx="72327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627" t="-8333" r="-5932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88" y="3830755"/>
            <a:ext cx="149123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下箭號 6"/>
          <p:cNvSpPr/>
          <p:nvPr/>
        </p:nvSpPr>
        <p:spPr>
          <a:xfrm>
            <a:off x="2023513" y="3481524"/>
            <a:ext cx="288032" cy="277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2023513" y="4910875"/>
            <a:ext cx="288032" cy="277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63" y="5371498"/>
            <a:ext cx="6286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98" y="5371498"/>
            <a:ext cx="581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BensonChiu\AppData\Local\Microsoft\Windows\Temporary Internet Files\Content.IE5\GOXAIIF3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26" y="6244635"/>
            <a:ext cx="197263" cy="1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2480185" y="6195628"/>
            <a:ext cx="266076" cy="238126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18" y="2536214"/>
            <a:ext cx="4509356" cy="416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0" y="5342923"/>
            <a:ext cx="6000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4499992" y="5137447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(k=2)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300192" y="4144918"/>
                <a:ext cx="6367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>
                    <a:solidFill>
                      <a:srgbClr val="FF0000"/>
                    </a:solidFill>
                  </a:rPr>
                  <a:t>(k</a:t>
                </a:r>
                <a14:m>
                  <m:oMath xmlns:m="http://schemas.openxmlformats.org/officeDocument/2006/math">
                    <m:r>
                      <a:rPr lang="en-US" altLang="zh-TW" sz="14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altLang="zh-TW" sz="1400" b="1" dirty="0" smtClean="0">
                    <a:solidFill>
                      <a:srgbClr val="FF0000"/>
                    </a:solidFill>
                  </a:rPr>
                  <a:t>3)</a:t>
                </a:r>
                <a:endParaRPr lang="zh-TW" alt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144918"/>
                <a:ext cx="636713" cy="307777"/>
              </a:xfrm>
              <a:prstGeom prst="rect">
                <a:avLst/>
              </a:prstGeom>
              <a:blipFill rotWithShape="1">
                <a:blip r:embed="rId10"/>
                <a:stretch>
                  <a:fillRect l="-1905" t="-2000" r="-285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9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Problem Definition</a:t>
            </a:r>
          </a:p>
          <a:p>
            <a:r>
              <a:rPr lang="en-US" altLang="zh-TW" sz="2800" dirty="0" smtClean="0"/>
              <a:t>Utility-List Structure</a:t>
            </a:r>
          </a:p>
          <a:p>
            <a:r>
              <a:rPr lang="en-US" altLang="zh-TW" sz="2800" dirty="0" smtClean="0"/>
              <a:t>High Utility Itemset Miner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TW" dirty="0" smtClean="0"/>
              <a:t>Search space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TW" dirty="0" smtClean="0"/>
              <a:t>Pruning Strategy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TW" dirty="0" smtClean="0"/>
              <a:t>HUI-Miner Algorithm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Search </a:t>
            </a:r>
            <a:r>
              <a:rPr lang="en-US" altLang="zh-TW" dirty="0" smtClean="0"/>
              <a:t>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Set-Enumeration Tree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18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81" y="188640"/>
            <a:ext cx="398989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05963" y="2276871"/>
                <a:ext cx="424847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 smtClean="0"/>
                  <a:t>Def. 11.  </a:t>
                </a:r>
                <a:r>
                  <a:rPr lang="en-US" altLang="zh-TW" dirty="0"/>
                  <a:t>Given a set-enumeration tree, an </a:t>
                </a:r>
                <a:r>
                  <a:rPr lang="en-US" altLang="zh-TW" dirty="0" smtClean="0"/>
                  <a:t>itemset represented </a:t>
                </a:r>
                <a:r>
                  <a:rPr lang="en-US" altLang="zh-TW" dirty="0"/>
                  <a:t>by a node is called an extension of an </a:t>
                </a:r>
                <a:r>
                  <a:rPr lang="en-US" altLang="zh-TW" dirty="0" smtClean="0"/>
                  <a:t>itemset represented </a:t>
                </a:r>
                <a:r>
                  <a:rPr lang="en-US" altLang="zh-TW" dirty="0"/>
                  <a:t>by an ancestor node of the node. For an </a:t>
                </a:r>
                <a:r>
                  <a:rPr lang="en-US" altLang="zh-TW" dirty="0" smtClean="0"/>
                  <a:t>itemset containing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TW" dirty="0"/>
                  <a:t> items, its extension containing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err="1">
                        <a:latin typeface="Cambria Math"/>
                      </a:rPr>
                      <m:t>𝑘</m:t>
                    </m:r>
                    <m:r>
                      <a:rPr lang="en-US" altLang="zh-TW" i="1" dirty="0" err="1">
                        <a:latin typeface="Cambria Math"/>
                      </a:rPr>
                      <m:t>+</m:t>
                    </m:r>
                    <m:r>
                      <a:rPr lang="en-US" altLang="zh-TW" i="1" dirty="0" err="1">
                        <a:latin typeface="Cambria Math"/>
                      </a:rPr>
                      <m:t>𝑖</m:t>
                    </m:r>
                    <m:r>
                      <a:rPr lang="en-US" altLang="zh-TW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TW" dirty="0"/>
                  <a:t>items </a:t>
                </a:r>
                <a:r>
                  <a:rPr lang="en-US" altLang="zh-TW" dirty="0" smtClean="0"/>
                  <a:t>is called </a:t>
                </a:r>
                <a:r>
                  <a:rPr lang="en-US" altLang="zh-TW" dirty="0"/>
                  <a:t>an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𝑒𝑥𝑡𝑒𝑛𝑠𝑖𝑜𝑛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of the </a:t>
                </a:r>
                <a:r>
                  <a:rPr lang="en-US" altLang="zh-TW" dirty="0" err="1" smtClean="0"/>
                  <a:t>itemset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63" y="2276871"/>
                <a:ext cx="4248472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148" t="-1502" r="-4161" b="-39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05963" y="5572150"/>
                <a:ext cx="78534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/>
                  <a:t>Property 2.</a:t>
                </a:r>
                <a:r>
                  <a:rPr lang="en-US" altLang="zh-TW" dirty="0" smtClean="0"/>
                  <a:t>  </a:t>
                </a: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𝑋</m:t>
                    </m:r>
                    <m:r>
                      <a:rPr lang="en-US" altLang="zh-TW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TW" dirty="0"/>
                  <a:t> is an extension of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(</m:t>
                    </m:r>
                    <m:r>
                      <a:rPr lang="en-US" altLang="zh-TW" i="1" dirty="0">
                        <a:latin typeface="Cambria Math"/>
                      </a:rPr>
                      <m:t>𝑋</m:t>
                    </m:r>
                    <m:r>
                      <a:rPr lang="en-US" altLang="zh-TW" i="1" dirty="0">
                        <a:latin typeface="Cambria Math"/>
                      </a:rPr>
                      <m:t>′−</m:t>
                    </m:r>
                    <m:r>
                      <a:rPr lang="en-US" altLang="zh-TW" i="1" dirty="0">
                        <a:latin typeface="Cambria Math"/>
                      </a:rPr>
                      <m:t>𝑋</m:t>
                    </m:r>
                    <m:r>
                      <a:rPr lang="en-US" altLang="zh-TW" i="1" dirty="0">
                        <a:latin typeface="Cambria Math"/>
                      </a:rPr>
                      <m:t>)=(</m:t>
                    </m:r>
                    <m:r>
                      <a:rPr lang="en-US" altLang="zh-TW" i="1" dirty="0">
                        <a:latin typeface="Cambria Math"/>
                      </a:rPr>
                      <m:t>𝑋</m:t>
                    </m:r>
                    <m:r>
                      <a:rPr lang="en-US" altLang="zh-TW" i="1" dirty="0">
                        <a:latin typeface="Cambria Math"/>
                      </a:rPr>
                      <m:t>′/</m:t>
                    </m:r>
                    <m:r>
                      <a:rPr lang="en-US" altLang="zh-TW" i="1" dirty="0">
                        <a:latin typeface="Cambria Math"/>
                      </a:rPr>
                      <m:t>𝑋</m:t>
                    </m:r>
                    <m:r>
                      <a:rPr lang="en-US" altLang="zh-TW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Rationale. </a:t>
                </a:r>
                <a:r>
                  <a:rPr lang="en-US" altLang="zh-TW" i="1" dirty="0"/>
                  <a:t>Any extension of X is a combination of X with the item(s) after X</a:t>
                </a:r>
                <a:r>
                  <a:rPr lang="en-US" altLang="zh-TW" i="1" dirty="0" smtClean="0"/>
                  <a:t>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63" y="5572150"/>
                <a:ext cx="785343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21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388965" y="444791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086467" y="4643343"/>
                <a:ext cx="39729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r>
                      <a:rPr lang="en-US" altLang="zh-TW" b="0" i="1" dirty="0" smtClean="0">
                        <a:latin typeface="Cambria Math"/>
                      </a:rPr>
                      <m:t>𝑒𝑏𝑎</m:t>
                    </m:r>
                    <m:r>
                      <a:rPr lang="en-US" altLang="zh-TW" i="1" dirty="0" smtClean="0">
                        <a:latin typeface="Cambria Math"/>
                      </a:rPr>
                      <m:t>},{</m:t>
                    </m:r>
                    <m:r>
                      <a:rPr lang="en-US" altLang="zh-TW" b="0" i="1" dirty="0" smtClean="0">
                        <a:latin typeface="Cambria Math"/>
                      </a:rPr>
                      <m:t>𝑒𝑏𝑑</m:t>
                    </m:r>
                    <m:r>
                      <a:rPr lang="en-US" altLang="zh-TW" i="1" dirty="0" smtClean="0">
                        <a:latin typeface="Cambria Math"/>
                      </a:rPr>
                      <m:t>} </m:t>
                    </m:r>
                  </m:oMath>
                </a14:m>
                <a:r>
                  <a:rPr lang="en-US" altLang="zh-TW" dirty="0" smtClean="0"/>
                  <a:t>: the </a:t>
                </a:r>
                <a:r>
                  <a:rPr lang="en-US" altLang="zh-TW" b="1" dirty="0" smtClean="0"/>
                  <a:t>1-extension</a:t>
                </a:r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r>
                      <a:rPr lang="en-US" altLang="zh-TW" b="0" i="1" dirty="0" smtClean="0">
                        <a:latin typeface="Cambria Math"/>
                      </a:rPr>
                      <m:t>𝑒𝑏</m:t>
                    </m:r>
                    <m:r>
                      <a:rPr lang="en-US" altLang="zh-TW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{</m:t>
                    </m:r>
                    <m:r>
                      <a:rPr lang="en-US" altLang="zh-TW" i="1" dirty="0">
                        <a:latin typeface="Cambria Math"/>
                      </a:rPr>
                      <m:t>𝑒𝑏𝑎𝑑</m:t>
                    </m:r>
                    <m:r>
                      <a:rPr lang="en-US" altLang="zh-TW" i="1" dirty="0">
                        <a:latin typeface="Cambria Math"/>
                      </a:rPr>
                      <m:t>} </m:t>
                    </m:r>
                  </m:oMath>
                </a14:m>
                <a:r>
                  <a:rPr lang="en-US" altLang="zh-TW" dirty="0" smtClean="0"/>
                  <a:t>: </a:t>
                </a:r>
                <a:r>
                  <a:rPr lang="en-US" altLang="zh-TW" dirty="0"/>
                  <a:t>the </a:t>
                </a:r>
                <a:r>
                  <a:rPr lang="en-US" altLang="zh-TW" b="1" dirty="0" smtClean="0"/>
                  <a:t>2-extension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of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{</m:t>
                    </m:r>
                    <m:r>
                      <a:rPr lang="en-US" altLang="zh-TW" i="1" dirty="0">
                        <a:latin typeface="Cambria Math"/>
                      </a:rPr>
                      <m:t>𝑒𝑏</m:t>
                    </m:r>
                    <m:r>
                      <a:rPr lang="en-US" altLang="zh-TW" i="1" dirty="0">
                        <a:latin typeface="Cambria Math"/>
                      </a:rPr>
                      <m:t>}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67" y="4643343"/>
                <a:ext cx="3972947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460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724128" y="5589240"/>
            <a:ext cx="648072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6372200" y="5157192"/>
            <a:ext cx="864096" cy="349790"/>
          </a:xfrm>
          <a:prstGeom prst="wedgeRoundRectCallout">
            <a:avLst>
              <a:gd name="adj1" fmla="val -47540"/>
              <a:gd name="adj2" fmla="val 9672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</a:rPr>
              <a:t>Def. 9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0" grpId="0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Pruning </a:t>
            </a:r>
            <a:r>
              <a:rPr lang="en-US" altLang="zh-TW" dirty="0" smtClean="0"/>
              <a:t>Strategy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Exhaustive search </a:t>
            </a:r>
            <a:r>
              <a:rPr lang="zh-TW" altLang="en-US" dirty="0" smtClean="0"/>
              <a:t>→ </a:t>
            </a:r>
            <a:r>
              <a:rPr lang="en-US" altLang="zh-TW" dirty="0"/>
              <a:t>T</a:t>
            </a:r>
            <a:r>
              <a:rPr lang="en-US" altLang="zh-TW" dirty="0" smtClean="0"/>
              <a:t>ime consuming</a:t>
            </a:r>
          </a:p>
          <a:p>
            <a:pPr marL="11430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19</a:t>
            </a:fld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27583" y="2132856"/>
                <a:ext cx="65527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 smtClean="0"/>
                  <a:t>Lemma 1.</a:t>
                </a:r>
                <a:r>
                  <a:rPr lang="en-US" altLang="zh-TW" dirty="0" smtClean="0"/>
                  <a:t>  </a:t>
                </a:r>
                <a:r>
                  <a:rPr lang="en-US" altLang="zh-TW" dirty="0"/>
                  <a:t>Given the utility-list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𝑖𝑡𝑒𝑚𝑠𝑒𝑡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  <m:r>
                      <a:rPr lang="en-US" altLang="zh-TW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, if the </a:t>
                </a:r>
                <a:r>
                  <a:rPr lang="en-US" altLang="zh-TW" b="1" i="0" dirty="0" smtClean="0">
                    <a:solidFill>
                      <a:srgbClr val="00B050"/>
                    </a:solidFill>
                    <a:latin typeface="+mj-lt"/>
                  </a:rPr>
                  <a:t>sum</a:t>
                </a:r>
                <a:r>
                  <a:rPr lang="en-US" altLang="zh-TW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dirty="0" smtClean="0"/>
                  <a:t>of </a:t>
                </a:r>
                <a:r>
                  <a:rPr lang="en-US" altLang="zh-TW" b="1" dirty="0">
                    <a:solidFill>
                      <a:srgbClr val="00B050"/>
                    </a:solidFill>
                  </a:rPr>
                  <a:t>all</a:t>
                </a:r>
                <a:r>
                  <a:rPr lang="en-US" altLang="zh-TW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dirty="0"/>
                  <a:t>the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𝑖𝑢𝑡𝑖𝑙𝑠</m:t>
                    </m:r>
                    <m:r>
                      <a:rPr lang="en-US" altLang="zh-TW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𝑟𝑢𝑡𝑖𝑙𝑠</m:t>
                    </m:r>
                    <m:r>
                      <a:rPr lang="en-US" altLang="zh-TW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in the utility-list is less than </a:t>
                </a:r>
                <a:r>
                  <a:rPr lang="en-US" altLang="zh-TW" dirty="0" smtClean="0"/>
                  <a:t>a given “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𝑚𝑖𝑛𝑢𝑡𝑖𝑙</m:t>
                    </m:r>
                  </m:oMath>
                </a14:m>
                <a:r>
                  <a:rPr lang="en-US" altLang="zh-TW" dirty="0" smtClean="0"/>
                  <a:t>”, </a:t>
                </a:r>
                <a:r>
                  <a:rPr lang="en-US" altLang="zh-TW" dirty="0"/>
                  <a:t>any extension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  <m:r>
                      <a:rPr lang="en-US" altLang="zh-TW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TW" dirty="0"/>
                  <a:t>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/>
                  <a:t> is not high utility.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132856"/>
                <a:ext cx="655272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837" t="-3974" b="-9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2960"/>
            <a:ext cx="477360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571639" y="3511516"/>
                <a:ext cx="2453300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Assume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X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1400" b="0" i="0" dirty="0" smtClean="0">
                              <a:latin typeface="Cambria Math"/>
                            </a:rPr>
                            <m:t>ec</m:t>
                          </m:r>
                        </m:e>
                      </m:d>
                      <m:r>
                        <a:rPr lang="en-US" altLang="zh-TW" sz="1400" i="0" dirty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X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’={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ecb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sz="1400" dirty="0" smtClean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39" y="3511516"/>
                <a:ext cx="245330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566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42" y="188640"/>
            <a:ext cx="3272350" cy="16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571639" y="3946427"/>
                <a:ext cx="2453300" cy="73866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t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T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2={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ecbad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}, </m:t>
                      </m:r>
                    </m:oMath>
                  </m:oMathPara>
                </a14:m>
                <a:endParaRPr lang="en-US" altLang="zh-TW" sz="1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0" dirty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X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’/</m:t>
                      </m:r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X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)={</m:t>
                      </m:r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b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}, (</m:t>
                      </m:r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t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X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)={</m:t>
                      </m:r>
                      <m:r>
                        <m:rPr>
                          <m:sty m:val="p"/>
                        </m:rPr>
                        <a:rPr lang="en-US" altLang="zh-TW" sz="1400" i="0" dirty="0" smtClean="0">
                          <a:latin typeface="Cambria Math"/>
                        </a:rPr>
                        <m:t>bad</m:t>
                      </m:r>
                      <m:r>
                        <a:rPr lang="en-US" altLang="zh-TW" sz="1400" i="0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39" y="3946427"/>
                <a:ext cx="2453300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571639" y="4869160"/>
                <a:ext cx="2453300" cy="13849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u</m:t>
                      </m:r>
                      <m:d>
                        <m:dPr>
                          <m:ctrlPr>
                            <a:rPr lang="en-US" altLang="zh-TW" sz="1400" b="0" i="1" dirty="0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4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400" b="0" i="0" dirty="0" smtClean="0">
                                  <a:latin typeface="Cambria Math"/>
                                </a:rPr>
                                <m:t>ecb</m:t>
                              </m:r>
                            </m:e>
                          </m:d>
                          <m:r>
                            <a:rPr lang="en-US" altLang="zh-TW" sz="1400" b="0" i="0" dirty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TW" sz="1400" b="0" i="0" dirty="0" smtClean="0">
                              <a:latin typeface="Cambria Math"/>
                            </a:rPr>
                            <m:t>T</m:t>
                          </m:r>
                          <m:r>
                            <a:rPr lang="en-US" altLang="zh-TW" sz="1400" b="0" i="0" dirty="0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TW" sz="1400" b="0" i="0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u</m:t>
                      </m:r>
                      <m:r>
                        <a:rPr lang="en-US" altLang="zh-TW" sz="1400" b="0" i="0" dirty="0" smtClean="0">
                          <a:latin typeface="Cambria Math"/>
                        </a:rPr>
                        <m:t>({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ec</m:t>
                      </m:r>
                      <m:r>
                        <a:rPr lang="en-US" altLang="zh-TW" sz="1400" b="0" i="0" dirty="0" smtClean="0">
                          <a:latin typeface="Cambria Math"/>
                        </a:rPr>
                        <m:t>},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T</m:t>
                      </m:r>
                      <m:r>
                        <a:rPr lang="en-US" altLang="zh-TW" sz="1400" b="0" i="0" dirty="0" smtClean="0">
                          <a:latin typeface="Cambria Math"/>
                        </a:rPr>
                        <m:t>2)+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u</m:t>
                      </m:r>
                      <m:r>
                        <a:rPr lang="en-US" altLang="zh-TW" sz="1400" b="0" i="0" dirty="0" smtClean="0">
                          <a:latin typeface="Cambria Math"/>
                        </a:rPr>
                        <m:t>({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b</m:t>
                      </m:r>
                      <m:r>
                        <a:rPr lang="en-US" altLang="zh-TW" sz="1400" b="0" i="0" dirty="0" smtClean="0">
                          <a:latin typeface="Cambria Math"/>
                        </a:rPr>
                        <m:t>},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T</m:t>
                      </m:r>
                      <m:r>
                        <a:rPr lang="en-US" altLang="zh-TW" sz="1400" b="0" i="0" dirty="0" smtClean="0">
                          <a:latin typeface="Cambria Math"/>
                        </a:rPr>
                        <m:t>2)</m:t>
                      </m:r>
                    </m:oMath>
                  </m:oMathPara>
                </a14:m>
                <a:endParaRPr lang="en-US" altLang="zh-TW" sz="1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1400" b="0" i="0" dirty="0" smtClean="0">
                          <a:latin typeface="Cambria Math"/>
                        </a:rPr>
                        <m:t>≤</m:t>
                      </m:r>
                      <m:r>
                        <a:rPr lang="en-US" altLang="zh-TW" sz="1400" i="1" dirty="0" smtClean="0">
                          <a:latin typeface="Cambria Math"/>
                        </a:rPr>
                        <m:t>𝑢</m:t>
                      </m:r>
                      <m:r>
                        <a:rPr lang="en-US" altLang="zh-TW" sz="1400" i="1" dirty="0">
                          <a:latin typeface="Cambria Math"/>
                        </a:rPr>
                        <m:t>({</m:t>
                      </m:r>
                      <m:r>
                        <a:rPr lang="en-US" altLang="zh-TW" sz="1400" b="0" i="1" dirty="0" smtClean="0">
                          <a:latin typeface="Cambria Math"/>
                        </a:rPr>
                        <m:t>𝑒𝑐</m:t>
                      </m:r>
                      <m:r>
                        <a:rPr lang="en-US" altLang="zh-TW" sz="1400" i="1" dirty="0">
                          <a:latin typeface="Cambria Math"/>
                        </a:rPr>
                        <m:t>},</m:t>
                      </m:r>
                      <m:r>
                        <a:rPr lang="en-US" altLang="zh-TW" sz="1400" i="1" dirty="0">
                          <a:latin typeface="Cambria Math"/>
                        </a:rPr>
                        <m:t>𝑇</m:t>
                      </m:r>
                      <m:r>
                        <a:rPr lang="en-US" altLang="zh-TW" sz="1400" i="1" dirty="0">
                          <a:latin typeface="Cambria Math"/>
                        </a:rPr>
                        <m:t>2)+</m:t>
                      </m:r>
                      <m:r>
                        <a:rPr lang="en-US" altLang="zh-TW" sz="1400" i="1" dirty="0">
                          <a:latin typeface="Cambria Math"/>
                        </a:rPr>
                        <m:t>𝑢</m:t>
                      </m:r>
                      <m:r>
                        <a:rPr lang="en-US" altLang="zh-TW" sz="1400" i="1" dirty="0">
                          <a:latin typeface="Cambria Math"/>
                        </a:rPr>
                        <m:t>({</m:t>
                      </m:r>
                      <m:r>
                        <a:rPr lang="en-US" altLang="zh-TW" sz="1400" i="1" dirty="0" smtClean="0">
                          <a:latin typeface="Cambria Math"/>
                        </a:rPr>
                        <m:t>𝑏𝑎𝑑</m:t>
                      </m:r>
                      <m:r>
                        <a:rPr lang="en-US" altLang="zh-TW" sz="1400" i="1" dirty="0" smtClean="0">
                          <a:latin typeface="Cambria Math"/>
                        </a:rPr>
                        <m:t>},</m:t>
                      </m:r>
                      <m:r>
                        <a:rPr lang="en-US" altLang="zh-TW" sz="1400" i="1" dirty="0">
                          <a:latin typeface="Cambria Math"/>
                        </a:rPr>
                        <m:t>𝑇</m:t>
                      </m:r>
                      <m:r>
                        <a:rPr lang="en-US" altLang="zh-TW" sz="1400" i="1" dirty="0">
                          <a:latin typeface="Cambria Math"/>
                        </a:rPr>
                        <m:t>2)</m:t>
                      </m:r>
                    </m:oMath>
                  </m:oMathPara>
                </a14:m>
                <a:endParaRPr lang="en-US" altLang="zh-TW" sz="14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0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400" b="0" i="0" dirty="0">
                          <a:latin typeface="Cambria Math"/>
                        </a:rPr>
                        <m:t>u</m:t>
                      </m:r>
                      <m:r>
                        <a:rPr lang="en-US" altLang="zh-TW" sz="1400" b="0" i="0" dirty="0">
                          <a:latin typeface="Cambria Math"/>
                        </a:rPr>
                        <m:t>({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ec</m:t>
                      </m:r>
                      <m:r>
                        <a:rPr lang="en-US" altLang="zh-TW" sz="1400" b="0" i="0" dirty="0">
                          <a:latin typeface="Cambria Math"/>
                        </a:rPr>
                        <m:t>},</m:t>
                      </m:r>
                      <m:r>
                        <m:rPr>
                          <m:sty m:val="p"/>
                        </m:rPr>
                        <a:rPr lang="en-US" altLang="zh-TW" sz="1400" b="0" i="0" dirty="0">
                          <a:latin typeface="Cambria Math"/>
                        </a:rPr>
                        <m:t>T</m:t>
                      </m:r>
                      <m:r>
                        <a:rPr lang="en-US" altLang="zh-TW" sz="1400" b="0" i="0" dirty="0">
                          <a:latin typeface="Cambria Math"/>
                        </a:rPr>
                        <m:t>2)+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ru</m:t>
                      </m:r>
                      <m:r>
                        <a:rPr lang="en-US" altLang="zh-TW" sz="1400" b="0" i="0" dirty="0" smtClean="0">
                          <a:latin typeface="Cambria Math"/>
                        </a:rPr>
                        <m:t>({</m:t>
                      </m:r>
                      <m:r>
                        <m:rPr>
                          <m:sty m:val="p"/>
                        </m:rPr>
                        <a:rPr lang="en-US" altLang="zh-TW" sz="1400" b="0" i="0" dirty="0" smtClean="0">
                          <a:latin typeface="Cambria Math"/>
                        </a:rPr>
                        <m:t>ec</m:t>
                      </m:r>
                      <m:r>
                        <a:rPr lang="en-US" altLang="zh-TW" sz="1400" b="0" i="0" dirty="0" smtClean="0">
                          <a:latin typeface="Cambria Math"/>
                        </a:rPr>
                        <m:t>},</m:t>
                      </m:r>
                      <m:r>
                        <m:rPr>
                          <m:sty m:val="p"/>
                        </m:rPr>
                        <a:rPr lang="en-US" altLang="zh-TW" sz="1400" b="0" i="0" dirty="0">
                          <a:latin typeface="Cambria Math"/>
                        </a:rPr>
                        <m:t>T</m:t>
                      </m:r>
                      <m:r>
                        <a:rPr lang="en-US" altLang="zh-TW" sz="1400" b="0" i="0" dirty="0">
                          <a:latin typeface="Cambria Math"/>
                        </a:rPr>
                        <m:t>2)</m:t>
                      </m:r>
                    </m:oMath>
                  </m:oMathPara>
                </a14:m>
                <a:endParaRPr lang="en-US" altLang="zh-TW" sz="1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39" y="4869160"/>
                <a:ext cx="2453300" cy="13849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1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Problem Definition</a:t>
            </a:r>
          </a:p>
          <a:p>
            <a:r>
              <a:rPr lang="en-US" altLang="zh-TW" sz="2800" dirty="0" smtClean="0"/>
              <a:t>Utility-List Structure</a:t>
            </a:r>
          </a:p>
          <a:p>
            <a:r>
              <a:rPr lang="en-US" altLang="zh-TW" sz="2800" dirty="0" smtClean="0"/>
              <a:t>High Utility Itemset Miner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7620000" cy="585212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𝑖𝑑</m:t>
                    </m:r>
                    <m:r>
                      <a:rPr lang="en-US" altLang="zh-TW" i="1" dirty="0" smtClean="0">
                        <a:latin typeface="Cambria Math"/>
                      </a:rPr>
                      <m:t>(</m:t>
                    </m:r>
                    <m:r>
                      <a:rPr lang="en-US" altLang="zh-TW" i="1" dirty="0" smtClean="0">
                        <a:latin typeface="Cambria Math"/>
                      </a:rPr>
                      <m:t>𝑡</m:t>
                    </m:r>
                    <m:r>
                      <a:rPr lang="en-US" altLang="zh-TW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TW" dirty="0"/>
                  <a:t>: the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𝑡𝑖𝑑</m:t>
                    </m:r>
                  </m:oMath>
                </a14:m>
                <a:r>
                  <a:rPr lang="en-US" altLang="zh-TW" dirty="0"/>
                  <a:t> of transaction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  <m:r>
                      <a:rPr lang="en-US" altLang="zh-TW" i="1" dirty="0" smtClean="0">
                        <a:latin typeface="Cambria Math"/>
                      </a:rPr>
                      <m:t>.</m:t>
                    </m:r>
                    <m:r>
                      <a:rPr lang="en-US" altLang="zh-TW" i="1" dirty="0" smtClean="0">
                        <a:latin typeface="Cambria Math"/>
                      </a:rPr>
                      <m:t>𝑡𝑖𝑑𝑠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: the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𝑡𝑖𝑑</m:t>
                    </m:r>
                    <m:r>
                      <a:rPr lang="en-US" altLang="zh-TW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set in the utility-list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𝑋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𝑋</m:t>
                    </m:r>
                    <m:r>
                      <a:rPr lang="en-US" altLang="zh-TW" b="0" i="1" dirty="0" smtClean="0">
                        <a:latin typeface="Cambria Math"/>
                      </a:rPr>
                      <m:t>′</m:t>
                    </m:r>
                    <m:r>
                      <a:rPr lang="en-US" altLang="zh-TW" i="1" dirty="0">
                        <a:latin typeface="Cambria Math"/>
                      </a:rPr>
                      <m:t>.</m:t>
                    </m:r>
                    <m:r>
                      <a:rPr lang="en-US" altLang="zh-TW" i="1" dirty="0">
                        <a:latin typeface="Cambria Math"/>
                      </a:rPr>
                      <m:t>𝑡𝑖𝑑𝑠</m:t>
                    </m:r>
                  </m:oMath>
                </a14:m>
                <a:r>
                  <a:rPr lang="en-US" altLang="zh-TW" dirty="0"/>
                  <a:t> : the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𝑡𝑖𝑑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set in the utility-list of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TW" dirty="0" smtClean="0"/>
                  <a:t>’</a:t>
                </a:r>
                <a:endParaRPr lang="en-US" altLang="zh-TW" dirty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7620000" cy="5852120"/>
              </a:xfrm>
              <a:blipFill rotWithShape="1">
                <a:blip r:embed="rId2"/>
                <a:stretch>
                  <a:fillRect t="-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20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352618" cy="228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390520" y="2056939"/>
                <a:ext cx="2615781" cy="30777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𝑒𝑐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⊂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𝑒𝑐𝑏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⊆{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2,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4}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20" y="2056939"/>
                <a:ext cx="261578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566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3272350" cy="16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90519" y="2557430"/>
                <a:ext cx="2615781" cy="203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𝑒𝑐𝑏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altLang="zh-TW" sz="14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𝑒𝑐𝑏</m:t>
                              </m:r>
                            </m:e>
                          </m:d>
                          <m:r>
                            <a:rPr lang="en-US" altLang="zh-TW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TW" sz="1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  <m:t>𝑒𝑐</m:t>
                              </m:r>
                            </m:e>
                          </m:d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𝑟𝑢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𝑒𝑐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2)</m:t>
                      </m:r>
                    </m:oMath>
                  </m:oMathPara>
                </a14:m>
                <a:endParaRPr lang="en-US" altLang="zh-TW" sz="1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  <m:t>𝑒𝑐</m:t>
                              </m:r>
                            </m:e>
                          </m:d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𝑟𝑢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  <m:t>𝑒𝑐</m:t>
                              </m:r>
                            </m:e>
                          </m:d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TW" sz="14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14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14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1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𝑒𝑐</m:t>
                            </m:r>
                          </m:e>
                        </m:d>
                        <m:r>
                          <a:rPr lang="en-US" altLang="zh-TW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1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TW" sz="1400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altLang="zh-TW" sz="1400" b="0" i="1" smtClean="0">
                        <a:latin typeface="Cambria Math"/>
                      </a:rPr>
                      <m:t>+</m:t>
                    </m:r>
                    <m:r>
                      <a:rPr lang="en-US" altLang="zh-TW" sz="1400" b="0" i="1" smtClean="0">
                        <a:latin typeface="Cambria Math"/>
                      </a:rPr>
                      <m:t>𝑟𝑢</m:t>
                    </m:r>
                    <m:r>
                      <a:rPr lang="en-US" altLang="zh-TW" sz="1400" b="0" i="1" smtClean="0"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𝑒𝑐</m:t>
                        </m:r>
                      </m:e>
                    </m:d>
                    <m:r>
                      <a:rPr lang="en-US" altLang="zh-TW" sz="1400" b="0" i="1" smtClean="0">
                        <a:latin typeface="Cambria Math"/>
                      </a:rPr>
                      <m:t>,</m:t>
                    </m:r>
                    <m:r>
                      <a:rPr lang="en-US" altLang="zh-TW" sz="1400" b="0" i="1" smtClean="0">
                        <a:latin typeface="Cambria Math"/>
                      </a:rPr>
                      <m:t>𝑇</m:t>
                    </m:r>
                    <m:r>
                      <a:rPr lang="en-US" altLang="zh-TW" sz="1400" b="0" i="1" smtClean="0">
                        <a:latin typeface="Cambria Math"/>
                      </a:rPr>
                      <m:t>4)</m:t>
                    </m:r>
                  </m:oMath>
                </a14:m>
                <a:endParaRPr lang="en-US" altLang="zh-TW" sz="14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𝑚𝑖𝑛𝑢𝑡𝑖𝑙</m:t>
                      </m:r>
                    </m:oMath>
                  </m:oMathPara>
                </a14:m>
                <a:endParaRPr lang="en-US" altLang="zh-TW" sz="1400" b="0" dirty="0" smtClean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19" y="2557430"/>
                <a:ext cx="2615781" cy="20313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66" y="5604953"/>
            <a:ext cx="678304" cy="93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4572000" y="478441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255144" y="5043212"/>
                <a:ext cx="22352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Suppose </a:t>
                </a:r>
                <a14:m>
                  <m:oMath xmlns:m="http://schemas.openxmlformats.org/officeDocument/2006/math">
                    <m:r>
                      <a:rPr lang="en-US" altLang="zh-TW" sz="1600" i="1" dirty="0">
                        <a:latin typeface="Cambria Math"/>
                      </a:rPr>
                      <m:t>𝑚𝑖𝑛𝑢𝑡𝑖𝑙</m:t>
                    </m:r>
                    <m:r>
                      <a:rPr lang="en-US" altLang="zh-TW" sz="1600" i="1" dirty="0">
                        <a:latin typeface="Cambria Math"/>
                      </a:rPr>
                      <m:t>=30</m:t>
                    </m:r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144" y="5043212"/>
                <a:ext cx="2235227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1362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084168" y="5585249"/>
                <a:ext cx="1638077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 smtClean="0"/>
                  <a:t>The sum of all the</a:t>
                </a:r>
              </a:p>
              <a:p>
                <a:r>
                  <a:rPr lang="en-US" altLang="zh-TW" sz="1400" dirty="0" smtClean="0"/>
                  <a:t> </a:t>
                </a:r>
                <a:r>
                  <a:rPr lang="en-US" altLang="zh-TW" sz="1400" dirty="0" err="1" smtClean="0"/>
                  <a:t>iutils</a:t>
                </a:r>
                <a:r>
                  <a:rPr lang="en-US" altLang="zh-TW" sz="1400" dirty="0" smtClean="0"/>
                  <a:t> </a:t>
                </a:r>
                <a:r>
                  <a:rPr lang="en-US" altLang="zh-TW" sz="1400" dirty="0" err="1" smtClean="0"/>
                  <a:t>amd</a:t>
                </a:r>
                <a:r>
                  <a:rPr lang="en-US" altLang="zh-TW" sz="1400" dirty="0" smtClean="0"/>
                  <a:t> </a:t>
                </a:r>
                <a:r>
                  <a:rPr lang="en-US" altLang="zh-TW" sz="1400" dirty="0" err="1" smtClean="0"/>
                  <a:t>rutils</a:t>
                </a:r>
                <a:endParaRPr lang="en-US" altLang="zh-TW" sz="1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1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zh-TW" sz="1400" dirty="0" smtClean="0"/>
                  <a:t>7+6+11=24 &lt; 30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585249"/>
                <a:ext cx="1638077" cy="846386"/>
              </a:xfrm>
              <a:prstGeom prst="rect">
                <a:avLst/>
              </a:prstGeom>
              <a:blipFill rotWithShape="1">
                <a:blip r:embed="rId9"/>
                <a:stretch>
                  <a:fillRect l="-743" t="-719" r="-372" b="-14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9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HUI-Miner Algorithm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21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483826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4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Problem Definition</a:t>
            </a:r>
          </a:p>
          <a:p>
            <a:r>
              <a:rPr lang="en-US" altLang="zh-TW" sz="2800" dirty="0" smtClean="0"/>
              <a:t>Utility-List Structure</a:t>
            </a:r>
          </a:p>
          <a:p>
            <a:r>
              <a:rPr lang="en-US" altLang="zh-TW" sz="2800" dirty="0" smtClean="0"/>
              <a:t>High Utility Itemset Miner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22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Besides HUI-Miner, </a:t>
            </a:r>
            <a:r>
              <a:rPr lang="en-US" altLang="zh-TW" dirty="0" smtClean="0"/>
              <a:t>experiments </a:t>
            </a:r>
            <a:r>
              <a:rPr lang="en-US" altLang="zh-TW" dirty="0"/>
              <a:t>include </a:t>
            </a:r>
            <a:r>
              <a:rPr lang="en-US" altLang="zh-TW" dirty="0" smtClean="0"/>
              <a:t>three algorithms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IHUPTWU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UP-Growth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UP-Growth+</a:t>
            </a:r>
          </a:p>
          <a:p>
            <a:pPr lvl="1">
              <a:buFont typeface="Wingdings" pitchFamily="2" charset="2"/>
              <a:buChar char="Ø"/>
            </a:pPr>
            <a:endParaRPr lang="en-US" altLang="zh-TW" dirty="0"/>
          </a:p>
          <a:p>
            <a:r>
              <a:rPr lang="en-US" altLang="zh-TW" dirty="0" smtClean="0"/>
              <a:t>Eight databases</a:t>
            </a:r>
          </a:p>
          <a:p>
            <a:pPr lvl="1">
              <a:buFont typeface="Wingdings" pitchFamily="2" charset="2"/>
              <a:buChar char="Ø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23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87449"/>
            <a:ext cx="507359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大括弧 4"/>
          <p:cNvSpPr/>
          <p:nvPr/>
        </p:nvSpPr>
        <p:spPr>
          <a:xfrm>
            <a:off x="1475656" y="4437112"/>
            <a:ext cx="288032" cy="1368152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大括弧 7"/>
          <p:cNvSpPr/>
          <p:nvPr/>
        </p:nvSpPr>
        <p:spPr>
          <a:xfrm>
            <a:off x="1475656" y="5805264"/>
            <a:ext cx="288032" cy="504056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99357" y="495191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real</a:t>
            </a:r>
            <a:endParaRPr lang="zh-TW" altLang="en-US" sz="1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81473" y="5888015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synthetic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07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7620000" cy="5924128"/>
              </a:xfrm>
            </p:spPr>
            <p:txBody>
              <a:bodyPr/>
              <a:lstStyle/>
              <a:p>
                <a:r>
                  <a:rPr lang="en-US" altLang="zh-TW" dirty="0" smtClean="0"/>
                  <a:t>Running Time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sz="1800" dirty="0"/>
                  <a:t>T</a:t>
                </a:r>
                <a:r>
                  <a:rPr lang="en-US" altLang="zh-TW" sz="1800" dirty="0" smtClean="0"/>
                  <a:t>erminated </a:t>
                </a:r>
                <a:r>
                  <a:rPr lang="en-US" altLang="zh-TW" sz="1800" dirty="0"/>
                  <a:t>a mining task, once its </a:t>
                </a:r>
                <a:r>
                  <a:rPr lang="en-US" altLang="zh-TW" sz="1800" dirty="0" smtClean="0"/>
                  <a:t>running time </a:t>
                </a:r>
                <a:r>
                  <a:rPr lang="en-US" altLang="zh-TW" sz="1800" dirty="0"/>
                  <a:t>exceeds 10000 seconds</a:t>
                </a:r>
                <a:r>
                  <a:rPr lang="en-US" altLang="zh-TW" sz="1800" dirty="0" smtClean="0"/>
                  <a:t>.</a:t>
                </a:r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dirty="0" smtClean="0"/>
              </a:p>
              <a:p>
                <a:pPr lvl="1">
                  <a:buFont typeface="Wingdings" pitchFamily="2" charset="2"/>
                  <a:buChar char="Ø"/>
                </a:pPr>
                <a:endParaRPr lang="en-US" altLang="zh-TW" sz="1800" dirty="0" smtClean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sz="1800" dirty="0" smtClean="0"/>
                  <a:t>For </a:t>
                </a:r>
                <a:r>
                  <a:rPr lang="en-US" altLang="zh-TW" sz="1800" dirty="0"/>
                  <a:t>most sparse </a:t>
                </a:r>
                <a:r>
                  <a:rPr lang="en-US" altLang="zh-TW" sz="1800" dirty="0" smtClean="0"/>
                  <a:t>databases, the </a:t>
                </a:r>
                <a:r>
                  <a:rPr lang="en-US" altLang="zh-TW" sz="1800" dirty="0"/>
                  <a:t>performance </a:t>
                </a:r>
                <a:r>
                  <a:rPr lang="en-US" altLang="zh-TW" sz="1800" b="1" dirty="0">
                    <a:solidFill>
                      <a:srgbClr val="00B050"/>
                    </a:solidFill>
                  </a:rPr>
                  <a:t>superiority</a:t>
                </a:r>
                <a:r>
                  <a:rPr lang="en-US" altLang="zh-TW" sz="18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TW" sz="1800" dirty="0"/>
                  <a:t>of HUI-Miner becomes </a:t>
                </a:r>
                <a:r>
                  <a:rPr lang="en-US" altLang="zh-TW" sz="1800" dirty="0" smtClean="0"/>
                  <a:t>very significant </a:t>
                </a:r>
                <a:r>
                  <a:rPr lang="en-US" altLang="zh-TW" sz="1800" dirty="0"/>
                  <a:t>when the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𝑚𝑖𝑛𝑢𝑡𝑖𝑙</m:t>
                    </m:r>
                    <m:r>
                      <a:rPr lang="en-US" altLang="zh-TW" sz="1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800" dirty="0">
                    <a:solidFill>
                      <a:srgbClr val="00B050"/>
                    </a:solidFill>
                  </a:rPr>
                  <a:t>decreases</a:t>
                </a:r>
                <a:r>
                  <a:rPr lang="en-US" altLang="zh-TW" sz="1800" dirty="0"/>
                  <a:t>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7620000" cy="5924128"/>
              </a:xfrm>
              <a:blipFill rotWithShape="1">
                <a:blip r:embed="rId3"/>
                <a:stretch>
                  <a:fillRect t="-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28800"/>
            <a:ext cx="9048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24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612068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Memory Consumption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1800" dirty="0"/>
              <a:t>Except for database accidents in </a:t>
            </a:r>
            <a:r>
              <a:rPr lang="en-US" altLang="zh-TW" sz="1800" dirty="0" smtClean="0"/>
              <a:t>(a</a:t>
            </a:r>
            <a:r>
              <a:rPr lang="en-US" altLang="zh-TW" sz="1800" dirty="0"/>
              <a:t>), </a:t>
            </a:r>
            <a:r>
              <a:rPr lang="en-US" altLang="zh-TW" sz="1800" dirty="0" smtClean="0"/>
              <a:t>HUI-Miner always </a:t>
            </a:r>
            <a:r>
              <a:rPr lang="en-US" altLang="zh-TW" sz="1800" dirty="0"/>
              <a:t>consumes less memory than the other algorithms</a:t>
            </a:r>
            <a:r>
              <a:rPr lang="en-US" altLang="zh-TW" sz="18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en-US" altLang="zh-TW" sz="1800" dirty="0"/>
          </a:p>
          <a:p>
            <a:pPr lvl="1">
              <a:buFont typeface="Wingdings" pitchFamily="2" charset="2"/>
              <a:buChar char="Ø"/>
            </a:pPr>
            <a:endParaRPr lang="en-US" altLang="zh-TW" sz="1800" dirty="0" smtClean="0"/>
          </a:p>
          <a:p>
            <a:pPr lvl="1">
              <a:buFont typeface="Wingdings" pitchFamily="2" charset="2"/>
              <a:buChar char="Ø"/>
            </a:pPr>
            <a:endParaRPr lang="en-US" altLang="zh-TW" sz="1800" dirty="0"/>
          </a:p>
          <a:p>
            <a:pPr lvl="1">
              <a:buFont typeface="Wingdings" pitchFamily="2" charset="2"/>
              <a:buChar char="Ø"/>
            </a:pPr>
            <a:endParaRPr lang="en-US" altLang="zh-TW" sz="1800" dirty="0" smtClean="0"/>
          </a:p>
          <a:p>
            <a:pPr lvl="1">
              <a:buFont typeface="Wingdings" pitchFamily="2" charset="2"/>
              <a:buChar char="Ø"/>
            </a:pPr>
            <a:endParaRPr lang="en-US" altLang="zh-TW" sz="1800" dirty="0"/>
          </a:p>
          <a:p>
            <a:pPr lvl="1">
              <a:buFont typeface="Wingdings" pitchFamily="2" charset="2"/>
              <a:buChar char="Ø"/>
            </a:pPr>
            <a:endParaRPr lang="en-US" altLang="zh-TW" sz="1800" dirty="0" smtClean="0"/>
          </a:p>
          <a:p>
            <a:pPr lvl="1">
              <a:buFont typeface="Wingdings" pitchFamily="2" charset="2"/>
              <a:buChar char="Ø"/>
            </a:pPr>
            <a:endParaRPr lang="en-US" altLang="zh-TW" sz="1800" dirty="0"/>
          </a:p>
          <a:p>
            <a:pPr lvl="1">
              <a:buFont typeface="Wingdings" pitchFamily="2" charset="2"/>
              <a:buChar char="Ø"/>
            </a:pPr>
            <a:endParaRPr lang="en-US" altLang="zh-TW" sz="1800" dirty="0" smtClean="0"/>
          </a:p>
          <a:p>
            <a:pPr lvl="1">
              <a:buFont typeface="Wingdings" pitchFamily="2" charset="2"/>
              <a:buChar char="Ø"/>
            </a:pPr>
            <a:endParaRPr lang="en-US" altLang="zh-TW" sz="1800" dirty="0"/>
          </a:p>
          <a:p>
            <a:pPr lvl="1">
              <a:buFont typeface="Wingdings" pitchFamily="2" charset="2"/>
              <a:buChar char="Ø"/>
            </a:pPr>
            <a:endParaRPr lang="en-US" altLang="zh-TW" sz="1800" dirty="0" smtClean="0"/>
          </a:p>
          <a:p>
            <a:pPr lvl="1">
              <a:buFont typeface="Wingdings" pitchFamily="2" charset="2"/>
              <a:buChar char="Ø"/>
            </a:pPr>
            <a:endParaRPr lang="en-US" altLang="zh-TW" sz="1800" dirty="0"/>
          </a:p>
          <a:p>
            <a:pPr lvl="1">
              <a:buFont typeface="Wingdings" pitchFamily="2" charset="2"/>
              <a:buChar char="Ø"/>
            </a:pPr>
            <a:endParaRPr lang="en-US" altLang="zh-TW" sz="1800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sz="1800" dirty="0"/>
              <a:t>Another observation is that UP-Growth+ consumes </a:t>
            </a:r>
            <a:r>
              <a:rPr lang="en-US" altLang="zh-TW" sz="1800" dirty="0" smtClean="0"/>
              <a:t>more memory </a:t>
            </a:r>
            <a:r>
              <a:rPr lang="en-US" altLang="zh-TW" sz="1800" dirty="0"/>
              <a:t>than UP-Growth in </a:t>
            </a:r>
            <a:r>
              <a:rPr lang="en-US" altLang="zh-TW" sz="1800" dirty="0" smtClean="0"/>
              <a:t>(b) and(d).</a:t>
            </a:r>
          </a:p>
          <a:p>
            <a:pPr lvl="2">
              <a:buFont typeface="Wingdings" pitchFamily="2" charset="2"/>
              <a:buChar char="u"/>
            </a:pPr>
            <a:r>
              <a:rPr lang="en-US" altLang="zh-TW" sz="1600" dirty="0"/>
              <a:t>UP-Growth+ </a:t>
            </a:r>
            <a:r>
              <a:rPr lang="en-US" altLang="zh-TW" sz="1600" dirty="0" smtClean="0"/>
              <a:t>holds more </a:t>
            </a:r>
            <a:r>
              <a:rPr lang="en-US" altLang="zh-TW" sz="1600" dirty="0"/>
              <a:t>information than </a:t>
            </a:r>
            <a:r>
              <a:rPr lang="en-US" altLang="zh-TW" sz="1600" dirty="0" err="1" smtClean="0"/>
              <a:t>UPGrowth</a:t>
            </a:r>
            <a:r>
              <a:rPr lang="en-US" altLang="zh-TW" sz="1600" dirty="0" smtClean="0"/>
              <a:t> in sparse and large database.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90675"/>
            <a:ext cx="9010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Processing Order of Items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1800" dirty="0"/>
              <a:t>The processing order of items significantly influences </a:t>
            </a:r>
            <a:r>
              <a:rPr lang="en-US" altLang="zh-TW" sz="1800" dirty="0" smtClean="0"/>
              <a:t>the performance </a:t>
            </a:r>
            <a:r>
              <a:rPr lang="en-US" altLang="zh-TW" sz="1800" dirty="0"/>
              <a:t>of a high utility </a:t>
            </a:r>
            <a:r>
              <a:rPr lang="en-US" altLang="zh-TW" sz="1800" dirty="0" err="1"/>
              <a:t>itemset</a:t>
            </a:r>
            <a:r>
              <a:rPr lang="en-US" altLang="zh-TW" sz="1800" dirty="0"/>
              <a:t> mining </a:t>
            </a:r>
            <a:r>
              <a:rPr lang="en-US" altLang="zh-TW" sz="1800" dirty="0" smtClean="0"/>
              <a:t>algorithm.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26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4937880" cy="266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hlinkClick r:id="rId3" action="ppaction://hlinksldjump"/>
          </p:cNvPr>
          <p:cNvSpPr/>
          <p:nvPr/>
        </p:nvSpPr>
        <p:spPr>
          <a:xfrm>
            <a:off x="7236296" y="1844824"/>
            <a:ext cx="10081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8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10241" cy="641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Problem Definition</a:t>
            </a:r>
          </a:p>
          <a:p>
            <a:r>
              <a:rPr lang="en-US" altLang="zh-TW" sz="2800" dirty="0" smtClean="0"/>
              <a:t>Utility-List Structure</a:t>
            </a:r>
          </a:p>
          <a:p>
            <a:r>
              <a:rPr lang="en-US" altLang="zh-TW" sz="2800" dirty="0" smtClean="0"/>
              <a:t>High Utility Itemset Miner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28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Proposed </a:t>
            </a:r>
            <a:r>
              <a:rPr lang="en-US" altLang="zh-TW" dirty="0"/>
              <a:t>a novel data </a:t>
            </a:r>
            <a:r>
              <a:rPr lang="en-US" altLang="zh-TW" dirty="0" smtClean="0"/>
              <a:t>structure, </a:t>
            </a:r>
            <a:r>
              <a:rPr lang="en-US" altLang="zh-TW" b="1" dirty="0" smtClean="0"/>
              <a:t>utility-list</a:t>
            </a:r>
            <a:r>
              <a:rPr lang="en-US" altLang="zh-TW" dirty="0"/>
              <a:t>, and developed an efficient algorithm, </a:t>
            </a:r>
            <a:r>
              <a:rPr lang="en-US" altLang="zh-TW" b="1" dirty="0" smtClean="0"/>
              <a:t>HUI-Miner</a:t>
            </a:r>
            <a:r>
              <a:rPr lang="en-US" altLang="zh-TW" dirty="0" smtClean="0"/>
              <a:t>, for </a:t>
            </a:r>
            <a:r>
              <a:rPr lang="en-US" altLang="zh-TW" dirty="0"/>
              <a:t>high utility </a:t>
            </a:r>
            <a:r>
              <a:rPr lang="en-US" altLang="zh-TW" dirty="0" err="1"/>
              <a:t>itemset</a:t>
            </a:r>
            <a:r>
              <a:rPr lang="en-US" altLang="zh-TW" dirty="0"/>
              <a:t> mining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Utility-lists </a:t>
            </a:r>
            <a:r>
              <a:rPr lang="en-US" altLang="zh-TW" dirty="0" smtClean="0"/>
              <a:t>provide not </a:t>
            </a:r>
            <a:r>
              <a:rPr lang="en-US" altLang="zh-TW" dirty="0"/>
              <a:t>only utility information about </a:t>
            </a:r>
            <a:r>
              <a:rPr lang="en-US" altLang="zh-TW" dirty="0" err="1"/>
              <a:t>itemsets</a:t>
            </a:r>
            <a:r>
              <a:rPr lang="en-US" altLang="zh-TW" dirty="0"/>
              <a:t> but </a:t>
            </a:r>
            <a:r>
              <a:rPr lang="en-US" altLang="zh-TW" dirty="0" smtClean="0"/>
              <a:t>also important </a:t>
            </a:r>
            <a:r>
              <a:rPr lang="en-US" altLang="zh-TW" dirty="0"/>
              <a:t>pruning information for HUI-Miner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HUI-Miner can mine high utility </a:t>
            </a:r>
            <a:r>
              <a:rPr lang="en-US" altLang="zh-TW" dirty="0" err="1"/>
              <a:t>itemsets</a:t>
            </a:r>
            <a:r>
              <a:rPr lang="en-US" altLang="zh-TW" dirty="0"/>
              <a:t> </a:t>
            </a:r>
            <a:r>
              <a:rPr lang="en-US" altLang="zh-TW" dirty="0" smtClean="0"/>
              <a:t>without candidate </a:t>
            </a:r>
            <a:r>
              <a:rPr lang="en-US" altLang="zh-TW" dirty="0"/>
              <a:t>generation, which avoids the costly </a:t>
            </a:r>
            <a:r>
              <a:rPr lang="en-US" altLang="zh-TW" dirty="0" smtClean="0"/>
              <a:t>generation and </a:t>
            </a:r>
            <a:r>
              <a:rPr lang="en-US" altLang="zh-TW" dirty="0"/>
              <a:t>utility computation of candidates.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29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/>
              <a:t>The rapid development of database techniques </a:t>
            </a:r>
            <a:r>
              <a:rPr lang="en-US" altLang="zh-TW" sz="2400" dirty="0" smtClean="0"/>
              <a:t>facilitates the </a:t>
            </a:r>
            <a:r>
              <a:rPr lang="en-US" altLang="zh-TW" sz="2400" dirty="0"/>
              <a:t>storage and usage of </a:t>
            </a:r>
            <a:r>
              <a:rPr lang="en-US" altLang="zh-TW" sz="2400" b="1" dirty="0">
                <a:solidFill>
                  <a:srgbClr val="00B050"/>
                </a:solidFill>
              </a:rPr>
              <a:t>massive</a:t>
            </a:r>
            <a:r>
              <a:rPr lang="en-US" altLang="zh-TW" sz="2400" dirty="0"/>
              <a:t> data from </a:t>
            </a:r>
            <a:r>
              <a:rPr lang="en-US" altLang="zh-TW" sz="2400" b="1" dirty="0" smtClean="0"/>
              <a:t>business corporations</a:t>
            </a:r>
            <a:r>
              <a:rPr lang="en-US" altLang="zh-TW" sz="2400" dirty="0"/>
              <a:t>, </a:t>
            </a:r>
            <a:r>
              <a:rPr lang="en-US" altLang="zh-TW" sz="2400" b="1" dirty="0"/>
              <a:t>governments</a:t>
            </a:r>
            <a:r>
              <a:rPr lang="en-US" altLang="zh-TW" sz="2400" dirty="0"/>
              <a:t>, and </a:t>
            </a:r>
            <a:r>
              <a:rPr lang="en-US" altLang="zh-TW" sz="2400" b="1" dirty="0"/>
              <a:t>scientific organizations</a:t>
            </a:r>
            <a:r>
              <a:rPr lang="en-US" altLang="zh-TW" sz="2400" dirty="0" smtClean="0"/>
              <a:t>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sz="2400" dirty="0" smtClean="0"/>
              <a:t>The </a:t>
            </a:r>
            <a:r>
              <a:rPr lang="en-US" altLang="zh-TW" sz="2400" b="1" dirty="0"/>
              <a:t>high utility itemset mining </a:t>
            </a:r>
            <a:r>
              <a:rPr lang="en-US" altLang="zh-TW" sz="2400" dirty="0"/>
              <a:t>problem is one of the </a:t>
            </a:r>
            <a:r>
              <a:rPr lang="en-US" altLang="zh-TW" sz="2400" dirty="0" smtClean="0"/>
              <a:t>most important from </a:t>
            </a:r>
            <a:r>
              <a:rPr lang="en-US" altLang="zh-TW" sz="2400" dirty="0"/>
              <a:t>the famous frequent </a:t>
            </a:r>
            <a:r>
              <a:rPr lang="en-US" altLang="zh-TW" sz="2400" dirty="0" smtClean="0"/>
              <a:t>itemset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mining problem.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3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seety.com.tw/userfiles/%E6%94%B9%E8%A3%9D%E5%BE%8C%E7%9A%84%E8%B3%A3%E5%A0%B4%E6%A8%99%E7%A4%BA%E6%9B%B4%E6%B8%85%E6%A5%9A%EF%BC%8C%E8%B3%BC%E7%89%A9%E5%8B%95%E7%B7%9A%E4%B9%9F%E6%9B%B4%E6%96%B9%E4%BE%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53" y="3284984"/>
            <a:ext cx="2133703" cy="16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3.bp.blogspot.com/_JCNyaGFAoYg/TBZJ5DfWa4I/AAAAAAAAAgE/IyE-6XvV9Sk/s400/%E6%BE%B3%E6%B4%B2Tasmania%E7%9A%84Dejavu%E4%B9%A6%E5%BA%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57" y="3279711"/>
            <a:ext cx="2142683" cy="16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Traditional frequent </a:t>
            </a:r>
            <a:r>
              <a:rPr lang="en-US" altLang="zh-TW" sz="2400" dirty="0"/>
              <a:t>itemset mining algorithms cannot evaluate </a:t>
            </a:r>
            <a:r>
              <a:rPr lang="en-US" altLang="zh-TW" sz="2400" dirty="0" smtClean="0"/>
              <a:t>the utility </a:t>
            </a:r>
            <a:r>
              <a:rPr lang="en-US" altLang="zh-TW" sz="2400" dirty="0"/>
              <a:t>information about itemsets</a:t>
            </a:r>
            <a:r>
              <a:rPr lang="en-US" altLang="zh-TW" sz="24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In </a:t>
            </a:r>
            <a:r>
              <a:rPr lang="en-US" altLang="zh-TW" dirty="0"/>
              <a:t>a supermarket </a:t>
            </a:r>
            <a:r>
              <a:rPr lang="en-US" altLang="zh-TW" dirty="0" smtClean="0"/>
              <a:t>database 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dirty="0"/>
              <a:t>E</a:t>
            </a:r>
            <a:r>
              <a:rPr lang="en-US" altLang="zh-TW" dirty="0" smtClean="0"/>
              <a:t>ach </a:t>
            </a:r>
            <a:r>
              <a:rPr lang="en-US" altLang="zh-TW" dirty="0"/>
              <a:t>item has </a:t>
            </a:r>
            <a:r>
              <a:rPr lang="en-US" altLang="zh-TW" dirty="0" smtClean="0"/>
              <a:t>a distinct </a:t>
            </a:r>
            <a:r>
              <a:rPr lang="en-US" altLang="zh-TW" b="1" dirty="0" smtClean="0">
                <a:solidFill>
                  <a:srgbClr val="00B050"/>
                </a:solidFill>
              </a:rPr>
              <a:t>price/profit</a:t>
            </a:r>
            <a:r>
              <a:rPr lang="en-US" altLang="zh-TW" b="1" dirty="0" smtClean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dirty="0"/>
              <a:t>E</a:t>
            </a:r>
            <a:r>
              <a:rPr lang="en-US" altLang="zh-TW" dirty="0" smtClean="0"/>
              <a:t>ach </a:t>
            </a:r>
            <a:r>
              <a:rPr lang="en-US" altLang="zh-TW" dirty="0"/>
              <a:t>item in a transaction </a:t>
            </a:r>
            <a:r>
              <a:rPr lang="en-US" altLang="zh-TW" dirty="0" smtClean="0"/>
              <a:t>is associated </a:t>
            </a:r>
            <a:r>
              <a:rPr lang="en-US" altLang="zh-TW" dirty="0"/>
              <a:t>with a distinct </a:t>
            </a:r>
            <a:r>
              <a:rPr lang="en-US" altLang="zh-TW" b="1" dirty="0" smtClean="0">
                <a:solidFill>
                  <a:srgbClr val="00B050"/>
                </a:solidFill>
              </a:rPr>
              <a:t>quantity</a:t>
            </a:r>
            <a:r>
              <a:rPr lang="en-US" altLang="zh-TW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An </a:t>
            </a:r>
            <a:r>
              <a:rPr lang="en-US" altLang="zh-TW" dirty="0" err="1" smtClean="0"/>
              <a:t>itemset</a:t>
            </a:r>
            <a:r>
              <a:rPr lang="en-US" altLang="zh-TW" dirty="0" smtClean="0"/>
              <a:t> with high support may have low utility</a:t>
            </a:r>
          </a:p>
          <a:p>
            <a:pPr marL="411480" lvl="1" indent="0">
              <a:buNone/>
            </a:pP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endParaRPr lang="en-US" altLang="zh-TW" dirty="0"/>
          </a:p>
          <a:p>
            <a:pPr lvl="1">
              <a:buFont typeface="Wingdings" pitchFamily="2" charset="2"/>
              <a:buChar char="Ø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4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68444"/>
              </p:ext>
            </p:extLst>
          </p:nvPr>
        </p:nvGraphicFramePr>
        <p:xfrm>
          <a:off x="2513882" y="4941168"/>
          <a:ext cx="402418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097280"/>
                <a:gridCol w="1448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transaction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support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total utility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egg, bread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beef, pork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649786" y="457183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 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75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Recently, a number of high utility itemset </a:t>
            </a:r>
            <a:r>
              <a:rPr lang="en-US" altLang="zh-TW" sz="2400" dirty="0" smtClean="0"/>
              <a:t>mining algorithms </a:t>
            </a:r>
            <a:r>
              <a:rPr lang="en-US" altLang="zh-TW" sz="2400" dirty="0"/>
              <a:t>have been </a:t>
            </a:r>
            <a:r>
              <a:rPr lang="en-US" altLang="zh-TW" sz="2400" dirty="0" smtClean="0"/>
              <a:t>proposed.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00B050"/>
                </a:solidFill>
              </a:rPr>
              <a:t>Generate </a:t>
            </a:r>
            <a:r>
              <a:rPr lang="en-US" altLang="zh-TW" b="1" dirty="0">
                <a:solidFill>
                  <a:srgbClr val="00B050"/>
                </a:solidFill>
              </a:rPr>
              <a:t>candidate</a:t>
            </a:r>
            <a:r>
              <a:rPr lang="en-US" altLang="zh-TW" dirty="0"/>
              <a:t> high utility </a:t>
            </a:r>
            <a:r>
              <a:rPr lang="en-US" altLang="zh-TW" dirty="0" err="1" smtClean="0"/>
              <a:t>itemsets</a:t>
            </a:r>
            <a:r>
              <a:rPr lang="en-US" altLang="zh-TW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00B050"/>
                </a:solidFill>
              </a:rPr>
              <a:t>Compute </a:t>
            </a:r>
            <a:r>
              <a:rPr lang="en-US" altLang="zh-TW" b="1" dirty="0">
                <a:solidFill>
                  <a:srgbClr val="00B050"/>
                </a:solidFill>
              </a:rPr>
              <a:t>the exact utilities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/>
              <a:t>of the candidates </a:t>
            </a:r>
            <a:r>
              <a:rPr lang="en-US" altLang="zh-TW" dirty="0" smtClean="0"/>
              <a:t>by scanning </a:t>
            </a:r>
            <a:r>
              <a:rPr lang="en-US" altLang="zh-TW" dirty="0"/>
              <a:t>the database to identify high utility </a:t>
            </a:r>
            <a:r>
              <a:rPr lang="en-US" altLang="zh-TW" dirty="0" err="1" smtClean="0"/>
              <a:t>itemsets</a:t>
            </a:r>
            <a:r>
              <a:rPr lang="en-US" altLang="zh-TW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en-US" altLang="zh-TW" dirty="0"/>
          </a:p>
          <a:p>
            <a:r>
              <a:rPr lang="en-US" altLang="zh-TW" sz="2400" dirty="0"/>
              <a:t>However, the algorithms often generate a very large </a:t>
            </a:r>
            <a:r>
              <a:rPr lang="en-US" altLang="zh-TW" sz="2400" dirty="0" smtClean="0"/>
              <a:t>number of </a:t>
            </a:r>
            <a:r>
              <a:rPr lang="en-US" altLang="zh-TW" sz="2400" dirty="0"/>
              <a:t>candidate </a:t>
            </a:r>
            <a:r>
              <a:rPr lang="en-US" altLang="zh-TW" sz="2400" dirty="0" err="1" smtClean="0"/>
              <a:t>itemsets</a:t>
            </a:r>
            <a:r>
              <a:rPr lang="en-US" altLang="zh-TW" sz="24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b="1" dirty="0">
                <a:solidFill>
                  <a:srgbClr val="00B050"/>
                </a:solidFill>
              </a:rPr>
              <a:t>E</a:t>
            </a:r>
            <a:r>
              <a:rPr lang="en-US" altLang="zh-TW" b="1" dirty="0" smtClean="0">
                <a:solidFill>
                  <a:srgbClr val="00B050"/>
                </a:solidFill>
              </a:rPr>
              <a:t>xcessive </a:t>
            </a:r>
            <a:r>
              <a:rPr lang="en-US" altLang="zh-TW" b="1" dirty="0">
                <a:solidFill>
                  <a:srgbClr val="00B050"/>
                </a:solidFill>
              </a:rPr>
              <a:t>memory requirement </a:t>
            </a:r>
            <a:r>
              <a:rPr lang="en-US" altLang="zh-TW" dirty="0"/>
              <a:t>for </a:t>
            </a:r>
            <a:r>
              <a:rPr lang="en-US" altLang="zh-TW" dirty="0" smtClean="0"/>
              <a:t>storing candidate </a:t>
            </a:r>
            <a:r>
              <a:rPr lang="en-US" altLang="zh-TW" dirty="0" err="1" smtClean="0"/>
              <a:t>itemsets</a:t>
            </a:r>
            <a:r>
              <a:rPr lang="en-US" altLang="zh-TW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b="1" dirty="0" smtClean="0">
                <a:solidFill>
                  <a:srgbClr val="00B050"/>
                </a:solidFill>
              </a:rPr>
              <a:t>A </a:t>
            </a:r>
            <a:r>
              <a:rPr lang="en-US" altLang="zh-TW" b="1" dirty="0">
                <a:solidFill>
                  <a:srgbClr val="00B050"/>
                </a:solidFill>
              </a:rPr>
              <a:t>large amount of running time </a:t>
            </a:r>
            <a:r>
              <a:rPr lang="en-US" altLang="zh-TW" dirty="0" smtClean="0"/>
              <a:t>for generating </a:t>
            </a:r>
            <a:r>
              <a:rPr lang="en-US" altLang="zh-TW" dirty="0"/>
              <a:t>candidates and computing their exact </a:t>
            </a:r>
            <a:r>
              <a:rPr lang="en-US" altLang="zh-TW" dirty="0" smtClean="0"/>
              <a:t>utilities.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5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 novel structure, called </a:t>
            </a:r>
            <a:r>
              <a:rPr lang="en-US" altLang="zh-TW" sz="2400" b="1" i="1" dirty="0" smtClean="0">
                <a:solidFill>
                  <a:srgbClr val="00B050"/>
                </a:solidFill>
              </a:rPr>
              <a:t>utility-list</a:t>
            </a:r>
            <a:r>
              <a:rPr lang="en-US" altLang="zh-TW" sz="2400" dirty="0" smtClean="0"/>
              <a:t>, is proposed.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the utility information </a:t>
            </a:r>
            <a:r>
              <a:rPr lang="en-US" altLang="zh-TW" dirty="0" smtClean="0"/>
              <a:t>about an </a:t>
            </a:r>
            <a:r>
              <a:rPr lang="en-US" altLang="zh-TW" dirty="0"/>
              <a:t>itemset</a:t>
            </a: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the heuristic information </a:t>
            </a:r>
            <a:r>
              <a:rPr lang="en-US" altLang="zh-TW" dirty="0" smtClean="0"/>
              <a:t>about whether </a:t>
            </a:r>
            <a:r>
              <a:rPr lang="en-US" altLang="zh-TW" dirty="0"/>
              <a:t>the itemset should be pruned or not.</a:t>
            </a:r>
            <a:endParaRPr lang="en-US" altLang="zh-TW" dirty="0" smtClean="0"/>
          </a:p>
          <a:p>
            <a:pPr marL="411480" lvl="1" indent="0">
              <a:buNone/>
            </a:pPr>
            <a:endParaRPr lang="en-US" altLang="zh-TW" dirty="0" smtClean="0"/>
          </a:p>
          <a:p>
            <a:r>
              <a:rPr lang="en-US" altLang="zh-TW" sz="2400" dirty="0"/>
              <a:t>An efficient algorithm, called </a:t>
            </a:r>
            <a:r>
              <a:rPr lang="en-US" altLang="zh-TW" sz="2400" b="1" i="1" dirty="0">
                <a:solidFill>
                  <a:srgbClr val="00B050"/>
                </a:solidFill>
              </a:rPr>
              <a:t>HUI-Miner</a:t>
            </a:r>
            <a:r>
              <a:rPr lang="en-US" altLang="zh-TW" sz="2400" dirty="0"/>
              <a:t> (High </a:t>
            </a:r>
            <a:r>
              <a:rPr lang="en-US" altLang="zh-TW" sz="2400" dirty="0" smtClean="0"/>
              <a:t>Utility Itemset </a:t>
            </a:r>
            <a:r>
              <a:rPr lang="en-US" altLang="zh-TW" sz="2400" dirty="0"/>
              <a:t>Miner), is </a:t>
            </a:r>
            <a:r>
              <a:rPr lang="en-US" altLang="zh-TW" sz="2400" dirty="0" smtClean="0"/>
              <a:t>developed.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It </a:t>
            </a:r>
            <a:r>
              <a:rPr lang="en-US" altLang="zh-TW" dirty="0"/>
              <a:t>does not generate </a:t>
            </a:r>
            <a:r>
              <a:rPr lang="en-US" altLang="zh-TW" dirty="0" smtClean="0"/>
              <a:t>candidate high </a:t>
            </a:r>
            <a:r>
              <a:rPr lang="en-US" altLang="zh-TW" dirty="0"/>
              <a:t>utility itemsets</a:t>
            </a:r>
            <a:r>
              <a:rPr lang="en-US" altLang="zh-TW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It can mine </a:t>
            </a:r>
            <a:r>
              <a:rPr lang="en-US" altLang="zh-TW" dirty="0"/>
              <a:t>high utility itemsets </a:t>
            </a:r>
            <a:r>
              <a:rPr lang="en-US" altLang="zh-TW" dirty="0" smtClean="0"/>
              <a:t>after </a:t>
            </a:r>
            <a:r>
              <a:rPr lang="en-US" altLang="zh-TW" dirty="0"/>
              <a:t>constructing the </a:t>
            </a:r>
            <a:r>
              <a:rPr lang="en-US" altLang="zh-TW" dirty="0" smtClean="0"/>
              <a:t>initial utility-lists.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6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Diagram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683568" y="1945046"/>
            <a:ext cx="7192963" cy="4038600"/>
            <a:chOff x="912" y="1248"/>
            <a:chExt cx="4531" cy="2544"/>
          </a:xfrm>
        </p:grpSpPr>
        <p:sp>
          <p:nvSpPr>
            <p:cNvPr id="6" name="Freeform 3"/>
            <p:cNvSpPr>
              <a:spLocks noEditPoints="1"/>
            </p:cNvSpPr>
            <p:nvPr/>
          </p:nvSpPr>
          <p:spPr bwMode="gray">
            <a:xfrm>
              <a:off x="912" y="1248"/>
              <a:ext cx="3744" cy="2544"/>
            </a:xfrm>
            <a:custGeom>
              <a:avLst/>
              <a:gdLst>
                <a:gd name="T0" fmla="*/ 1092 w 2820"/>
                <a:gd name="T1" fmla="*/ 50 h 2912"/>
                <a:gd name="T2" fmla="*/ 822 w 2820"/>
                <a:gd name="T3" fmla="*/ 168 h 2912"/>
                <a:gd name="T4" fmla="*/ 594 w 2820"/>
                <a:gd name="T5" fmla="*/ 300 h 2912"/>
                <a:gd name="T6" fmla="*/ 406 w 2820"/>
                <a:gd name="T7" fmla="*/ 446 h 2912"/>
                <a:gd name="T8" fmla="*/ 254 w 2820"/>
                <a:gd name="T9" fmla="*/ 604 h 2912"/>
                <a:gd name="T10" fmla="*/ 140 w 2820"/>
                <a:gd name="T11" fmla="*/ 772 h 2912"/>
                <a:gd name="T12" fmla="*/ 60 w 2820"/>
                <a:gd name="T13" fmla="*/ 944 h 2912"/>
                <a:gd name="T14" fmla="*/ 14 w 2820"/>
                <a:gd name="T15" fmla="*/ 1122 h 2912"/>
                <a:gd name="T16" fmla="*/ 0 w 2820"/>
                <a:gd name="T17" fmla="*/ 1300 h 2912"/>
                <a:gd name="T18" fmla="*/ 18 w 2820"/>
                <a:gd name="T19" fmla="*/ 1476 h 2912"/>
                <a:gd name="T20" fmla="*/ 64 w 2820"/>
                <a:gd name="T21" fmla="*/ 1650 h 2912"/>
                <a:gd name="T22" fmla="*/ 138 w 2820"/>
                <a:gd name="T23" fmla="*/ 1818 h 2912"/>
                <a:gd name="T24" fmla="*/ 238 w 2820"/>
                <a:gd name="T25" fmla="*/ 1978 h 2912"/>
                <a:gd name="T26" fmla="*/ 364 w 2820"/>
                <a:gd name="T27" fmla="*/ 2126 h 2912"/>
                <a:gd name="T28" fmla="*/ 512 w 2820"/>
                <a:gd name="T29" fmla="*/ 2262 h 2912"/>
                <a:gd name="T30" fmla="*/ 684 w 2820"/>
                <a:gd name="T31" fmla="*/ 2382 h 2912"/>
                <a:gd name="T32" fmla="*/ 874 w 2820"/>
                <a:gd name="T33" fmla="*/ 2484 h 2912"/>
                <a:gd name="T34" fmla="*/ 1086 w 2820"/>
                <a:gd name="T35" fmla="*/ 2564 h 2912"/>
                <a:gd name="T36" fmla="*/ 1314 w 2820"/>
                <a:gd name="T37" fmla="*/ 2622 h 2912"/>
                <a:gd name="T38" fmla="*/ 1558 w 2820"/>
                <a:gd name="T39" fmla="*/ 2654 h 2912"/>
                <a:gd name="T40" fmla="*/ 1818 w 2820"/>
                <a:gd name="T41" fmla="*/ 2658 h 2912"/>
                <a:gd name="T42" fmla="*/ 2090 w 2820"/>
                <a:gd name="T43" fmla="*/ 2632 h 2912"/>
                <a:gd name="T44" fmla="*/ 2374 w 2820"/>
                <a:gd name="T45" fmla="*/ 2574 h 2912"/>
                <a:gd name="T46" fmla="*/ 2544 w 2820"/>
                <a:gd name="T47" fmla="*/ 2912 h 2912"/>
                <a:gd name="T48" fmla="*/ 1868 w 2820"/>
                <a:gd name="T49" fmla="*/ 1552 h 2912"/>
                <a:gd name="T50" fmla="*/ 1956 w 2820"/>
                <a:gd name="T51" fmla="*/ 1914 h 2912"/>
                <a:gd name="T52" fmla="*/ 1788 w 2820"/>
                <a:gd name="T53" fmla="*/ 1936 h 2912"/>
                <a:gd name="T54" fmla="*/ 1616 w 2820"/>
                <a:gd name="T55" fmla="*/ 1934 h 2912"/>
                <a:gd name="T56" fmla="*/ 1442 w 2820"/>
                <a:gd name="T57" fmla="*/ 1912 h 2912"/>
                <a:gd name="T58" fmla="*/ 1272 w 2820"/>
                <a:gd name="T59" fmla="*/ 1872 h 2912"/>
                <a:gd name="T60" fmla="*/ 1108 w 2820"/>
                <a:gd name="T61" fmla="*/ 1812 h 2912"/>
                <a:gd name="T62" fmla="*/ 952 w 2820"/>
                <a:gd name="T63" fmla="*/ 1736 h 2912"/>
                <a:gd name="T64" fmla="*/ 810 w 2820"/>
                <a:gd name="T65" fmla="*/ 1646 h 2912"/>
                <a:gd name="T66" fmla="*/ 684 w 2820"/>
                <a:gd name="T67" fmla="*/ 1542 h 2912"/>
                <a:gd name="T68" fmla="*/ 578 w 2820"/>
                <a:gd name="T69" fmla="*/ 1428 h 2912"/>
                <a:gd name="T70" fmla="*/ 494 w 2820"/>
                <a:gd name="T71" fmla="*/ 1304 h 2912"/>
                <a:gd name="T72" fmla="*/ 438 w 2820"/>
                <a:gd name="T73" fmla="*/ 1170 h 2912"/>
                <a:gd name="T74" fmla="*/ 410 w 2820"/>
                <a:gd name="T75" fmla="*/ 1032 h 2912"/>
                <a:gd name="T76" fmla="*/ 416 w 2820"/>
                <a:gd name="T77" fmla="*/ 888 h 2912"/>
                <a:gd name="T78" fmla="*/ 460 w 2820"/>
                <a:gd name="T79" fmla="*/ 742 h 2912"/>
                <a:gd name="T80" fmla="*/ 544 w 2820"/>
                <a:gd name="T81" fmla="*/ 592 h 2912"/>
                <a:gd name="T82" fmla="*/ 670 w 2820"/>
                <a:gd name="T83" fmla="*/ 444 h 2912"/>
                <a:gd name="T84" fmla="*/ 844 w 2820"/>
                <a:gd name="T85" fmla="*/ 298 h 2912"/>
                <a:gd name="T86" fmla="*/ 1070 w 2820"/>
                <a:gd name="T87" fmla="*/ 154 h 2912"/>
                <a:gd name="T88" fmla="*/ 1348 w 2820"/>
                <a:gd name="T89" fmla="*/ 16 h 2912"/>
                <a:gd name="T90" fmla="*/ 1244 w 2820"/>
                <a:gd name="T91" fmla="*/ 0 h 2912"/>
                <a:gd name="T92" fmla="*/ 2820 w 2820"/>
                <a:gd name="T93" fmla="*/ 1934 h 2912"/>
                <a:gd name="T94" fmla="*/ 2820 w 2820"/>
                <a:gd name="T95" fmla="*/ 1934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4077" y="2149"/>
              <a:ext cx="136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28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新細明體" charset="-120"/>
                </a:rPr>
                <a:t>High utility itemsets</a:t>
              </a:r>
              <a:endParaRPr lang="en-US" altLang="zh-TW" sz="2800" b="1" dirty="0">
                <a:solidFill>
                  <a:schemeClr val="tx2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gray">
            <a:xfrm rot="-723406">
              <a:off x="2329" y="3120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gray">
            <a:xfrm>
              <a:off x="2286" y="2352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0" name="Oval 36"/>
            <p:cNvSpPr>
              <a:spLocks noChangeArrowheads="1"/>
            </p:cNvSpPr>
            <p:nvPr/>
          </p:nvSpPr>
          <p:spPr bwMode="gray">
            <a:xfrm>
              <a:off x="2299" y="2358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1" name="Oval 37"/>
            <p:cNvSpPr>
              <a:spLocks noChangeArrowheads="1"/>
            </p:cNvSpPr>
            <p:nvPr/>
          </p:nvSpPr>
          <p:spPr bwMode="gray">
            <a:xfrm>
              <a:off x="2310" y="2368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gray">
            <a:xfrm>
              <a:off x="2368" y="2396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gray">
            <a:xfrm>
              <a:off x="2324" y="2747"/>
              <a:ext cx="10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 smtClean="0">
                  <a:solidFill>
                    <a:srgbClr val="000000"/>
                  </a:solidFill>
                  <a:latin typeface="Arial" charset="0"/>
                  <a:ea typeface="新細明體" charset="-120"/>
                </a:rPr>
                <a:t>HUI-Miner</a:t>
              </a:r>
              <a:endParaRPr lang="en-US" altLang="zh-TW" sz="1600" dirty="0">
                <a:latin typeface="Arial" charset="0"/>
                <a:ea typeface="新細明體" charset="-120"/>
              </a:endParaRPr>
            </a:p>
          </p:txBody>
        </p:sp>
        <p:sp>
          <p:nvSpPr>
            <p:cNvPr id="14" name="Oval 40"/>
            <p:cNvSpPr>
              <a:spLocks noChangeArrowheads="1"/>
            </p:cNvSpPr>
            <p:nvPr/>
          </p:nvSpPr>
          <p:spPr bwMode="gray">
            <a:xfrm rot="-772996">
              <a:off x="1168" y="2736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1120" y="2112"/>
              <a:ext cx="864" cy="908"/>
              <a:chOff x="732" y="2112"/>
              <a:chExt cx="842" cy="860"/>
            </a:xfrm>
          </p:grpSpPr>
          <p:sp>
            <p:nvSpPr>
              <p:cNvPr id="28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29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0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1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32" name="Text Box 46"/>
              <p:cNvSpPr txBox="1">
                <a:spLocks noChangeArrowheads="1"/>
              </p:cNvSpPr>
              <p:nvPr/>
            </p:nvSpPr>
            <p:spPr bwMode="gray">
              <a:xfrm>
                <a:off x="732" y="2354"/>
                <a:ext cx="830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000" dirty="0" smtClean="0">
                    <a:latin typeface="Arial" charset="0"/>
                    <a:ea typeface="新細明體" charset="-120"/>
                  </a:rPr>
                  <a:t>Construct </a:t>
                </a:r>
              </a:p>
              <a:p>
                <a:pPr algn="ctr"/>
                <a:r>
                  <a:rPr lang="en-US" altLang="zh-TW" sz="2000" dirty="0">
                    <a:latin typeface="Arial" charset="0"/>
                    <a:ea typeface="新細明體" charset="-120"/>
                  </a:rPr>
                  <a:t>u</a:t>
                </a:r>
                <a:r>
                  <a:rPr lang="en-US" altLang="zh-TW" sz="2000" dirty="0" smtClean="0">
                    <a:latin typeface="Arial" charset="0"/>
                    <a:ea typeface="新細明體" charset="-120"/>
                  </a:rPr>
                  <a:t>tility list</a:t>
                </a:r>
                <a:endParaRPr lang="en-US" altLang="zh-TW" sz="2000" dirty="0">
                  <a:latin typeface="Arial" charset="0"/>
                  <a:ea typeface="新細明體" charset="-120"/>
                </a:endParaRPr>
              </a:p>
            </p:txBody>
          </p:sp>
        </p:grpSp>
        <p:sp>
          <p:nvSpPr>
            <p:cNvPr id="16" name="Oval 47"/>
            <p:cNvSpPr>
              <a:spLocks noChangeArrowheads="1"/>
            </p:cNvSpPr>
            <p:nvPr/>
          </p:nvSpPr>
          <p:spPr bwMode="gray">
            <a:xfrm>
              <a:off x="1056" y="1630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48"/>
            <p:cNvSpPr>
              <a:spLocks noChangeArrowheads="1"/>
            </p:cNvSpPr>
            <p:nvPr/>
          </p:nvSpPr>
          <p:spPr bwMode="gray">
            <a:xfrm>
              <a:off x="1104" y="1248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8" name="Oval 49"/>
            <p:cNvSpPr>
              <a:spLocks noChangeArrowheads="1"/>
            </p:cNvSpPr>
            <p:nvPr/>
          </p:nvSpPr>
          <p:spPr bwMode="gray">
            <a:xfrm>
              <a:off x="1112" y="1251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9" name="Oval 50"/>
            <p:cNvSpPr>
              <a:spLocks noChangeArrowheads="1"/>
            </p:cNvSpPr>
            <p:nvPr/>
          </p:nvSpPr>
          <p:spPr bwMode="gray">
            <a:xfrm>
              <a:off x="1119" y="1258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0" name="Oval 51"/>
            <p:cNvSpPr>
              <a:spLocks noChangeArrowheads="1"/>
            </p:cNvSpPr>
            <p:nvPr/>
          </p:nvSpPr>
          <p:spPr bwMode="gray">
            <a:xfrm>
              <a:off x="1153" y="1274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1" name="Text Box 52"/>
            <p:cNvSpPr txBox="1">
              <a:spLocks noChangeArrowheads="1"/>
            </p:cNvSpPr>
            <p:nvPr/>
          </p:nvSpPr>
          <p:spPr bwMode="gray">
            <a:xfrm>
              <a:off x="981" y="1468"/>
              <a:ext cx="9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000000"/>
                  </a:solidFill>
                  <a:latin typeface="Arial" charset="0"/>
                  <a:ea typeface="新細明體" charset="-120"/>
                </a:rPr>
                <a:t>transactions</a:t>
              </a:r>
              <a:endParaRPr lang="en-US" altLang="zh-TW" dirty="0">
                <a:latin typeface="Arial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8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Problem Definition</a:t>
            </a:r>
          </a:p>
          <a:p>
            <a:r>
              <a:rPr lang="en-US" altLang="zh-TW" sz="2800" dirty="0" smtClean="0"/>
              <a:t>Utility-List Structure</a:t>
            </a:r>
          </a:p>
          <a:p>
            <a:r>
              <a:rPr lang="en-US" altLang="zh-TW" sz="2800" dirty="0" smtClean="0"/>
              <a:t>High Utility Itemset Miner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8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Definition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a set of items.</a:t>
                </a:r>
              </a:p>
              <a:p>
                <a:r>
                  <a:rPr lang="en-US" altLang="zh-TW" dirty="0" smtClean="0"/>
                  <a:t>Each transaction(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dirty="0" smtClean="0"/>
                  <a:t>) has a unique identifier(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𝑡𝑖𝑑</m:t>
                    </m:r>
                  </m:oMath>
                </a14:m>
                <a:r>
                  <a:rPr lang="en-US" altLang="zh-TW" dirty="0" smtClean="0"/>
                  <a:t>).</a:t>
                </a:r>
              </a:p>
              <a:p>
                <a:endParaRPr lang="en-US" altLang="zh-TW" sz="1200" dirty="0"/>
              </a:p>
              <a:p>
                <a:pPr marL="114300" indent="0">
                  <a:buNone/>
                </a:pPr>
                <a:r>
                  <a:rPr lang="en-US" altLang="zh-TW" sz="1800" b="1" dirty="0" smtClean="0"/>
                  <a:t>Def</a:t>
                </a:r>
                <a:r>
                  <a:rPr lang="en-US" altLang="zh-TW" sz="1800" b="1" dirty="0"/>
                  <a:t>. </a:t>
                </a:r>
                <a:r>
                  <a:rPr lang="en-US" altLang="zh-TW" sz="1800" b="1" dirty="0" smtClean="0"/>
                  <a:t>1.</a:t>
                </a:r>
                <a:r>
                  <a:rPr lang="en-US" altLang="zh-TW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𝑖𝑢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i="1">
                        <a:latin typeface="Cambria Math"/>
                      </a:rPr>
                      <m:t>𝑖</m:t>
                    </m:r>
                    <m:r>
                      <a:rPr lang="en-US" altLang="zh-TW" sz="1800" i="1">
                        <a:latin typeface="Cambria Math"/>
                      </a:rPr>
                      <m:t>, </m:t>
                    </m:r>
                    <m:r>
                      <a:rPr lang="en-US" altLang="zh-TW" sz="1800" i="1">
                        <a:latin typeface="Cambria Math"/>
                      </a:rPr>
                      <m:t>𝑇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: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𝑖𝑛𝑡𝑒𝑟𝑛𝑎𝑙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</a:rPr>
                      <m:t>𝑢𝑡𝑖𝑙𝑖𝑡𝑦</m:t>
                    </m:r>
                  </m:oMath>
                </a14:m>
                <a:r>
                  <a:rPr lang="en-US" altLang="zh-TW" sz="1800" dirty="0"/>
                  <a:t> is the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𝑐𝑜𝑢𝑛𝑡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</a:rPr>
                      <m:t>𝑣𝑎𝑙𝑢𝑒</m:t>
                    </m:r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b="1" i="1" dirty="0">
                        <a:latin typeface="Cambria Math"/>
                      </a:rPr>
                      <m:t>𝒒𝒖𝒂𝒏𝒕𝒊𝒕𝒚</m:t>
                    </m:r>
                    <m:r>
                      <a:rPr lang="en-US" altLang="zh-TW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800" dirty="0"/>
                  <a:t> associated with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sz="1800" dirty="0"/>
                  <a:t> in T in the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𝑡𝑟𝑎𝑛𝑠𝑎𝑐𝑡𝑖𝑜𝑛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</a:rPr>
                      <m:t>𝑡𝑎𝑏𝑙𝑒</m:t>
                    </m:r>
                  </m:oMath>
                </a14:m>
                <a:r>
                  <a:rPr lang="en-US" altLang="zh-TW" sz="1800" dirty="0" smtClean="0"/>
                  <a:t>.</a:t>
                </a:r>
              </a:p>
              <a:p>
                <a:pPr marL="114300" indent="0">
                  <a:buNone/>
                </a:pPr>
                <a:endParaRPr lang="en-US" altLang="zh-TW" sz="300" dirty="0"/>
              </a:p>
              <a:p>
                <a:pPr marL="114300" indent="0">
                  <a:buNone/>
                </a:pPr>
                <a:r>
                  <a:rPr lang="en-US" altLang="zh-TW" sz="1800" b="1" dirty="0"/>
                  <a:t>Def. </a:t>
                </a:r>
                <a:r>
                  <a:rPr lang="en-US" altLang="zh-TW" sz="1800" b="1" dirty="0" smtClean="0"/>
                  <a:t>2.</a:t>
                </a:r>
                <a:r>
                  <a:rPr lang="en-US" altLang="zh-TW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𝑒𝑢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i="1">
                        <a:latin typeface="Cambria Math"/>
                      </a:rPr>
                      <m:t>𝑖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: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𝑒𝑥𝑡𝑒𝑟𝑛𝑎𝑙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</a:rPr>
                      <m:t>𝑢𝑡𝑖𝑙𝑖𝑡𝑦</m:t>
                    </m:r>
                  </m:oMath>
                </a14:m>
                <a:r>
                  <a:rPr lang="en-US" altLang="zh-TW" sz="1800" dirty="0"/>
                  <a:t> is the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𝑢𝑡𝑖𝑙𝑖𝑡𝑦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</a:rPr>
                      <m:t>𝑣𝑎𝑙𝑢𝑒</m:t>
                    </m:r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b="1" i="1" dirty="0">
                        <a:latin typeface="Cambria Math"/>
                      </a:rPr>
                      <m:t>𝒑𝒓𝒐𝒇𝒊𝒕</m:t>
                    </m:r>
                    <m:r>
                      <a:rPr lang="en-US" altLang="zh-TW" sz="18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TW" sz="1800" dirty="0"/>
                  <a:t>of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sz="1800" dirty="0"/>
                  <a:t> in the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𝑢𝑡𝑖𝑙𝑖𝑡𝑦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latin typeface="Cambria Math"/>
                      </a:rPr>
                      <m:t>𝑡𝑎𝑏𝑙𝑒</m:t>
                    </m:r>
                  </m:oMath>
                </a14:m>
                <a:r>
                  <a:rPr lang="en-US" altLang="zh-TW" sz="1800" dirty="0"/>
                  <a:t>.</a:t>
                </a:r>
                <a:r>
                  <a:rPr lang="en-US" altLang="zh-TW" sz="1800" b="1" dirty="0"/>
                  <a:t> </a:t>
                </a:r>
                <a:endParaRPr lang="en-US" altLang="zh-TW" sz="300" dirty="0"/>
              </a:p>
              <a:p>
                <a:pPr marL="114300" indent="0">
                  <a:buNone/>
                </a:pPr>
                <a:endParaRPr lang="en-US" altLang="zh-TW" sz="300" dirty="0" smtClean="0"/>
              </a:p>
              <a:p>
                <a:pPr marL="114300" indent="0">
                  <a:buNone/>
                </a:pPr>
                <a:r>
                  <a:rPr lang="en-US" altLang="zh-TW" sz="1800" b="1" dirty="0"/>
                  <a:t>Def. </a:t>
                </a:r>
                <a:r>
                  <a:rPr lang="en-US" altLang="zh-TW" sz="1800" b="1" dirty="0" smtClean="0"/>
                  <a:t>3.</a:t>
                </a:r>
                <a:r>
                  <a:rPr lang="en-US" altLang="zh-TW" sz="18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𝑢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i="1">
                        <a:latin typeface="Cambria Math"/>
                      </a:rPr>
                      <m:t>𝑖</m:t>
                    </m:r>
                    <m:r>
                      <a:rPr lang="en-US" altLang="zh-TW" sz="1800" i="1">
                        <a:latin typeface="Cambria Math"/>
                      </a:rPr>
                      <m:t>, </m:t>
                    </m:r>
                    <m:r>
                      <a:rPr lang="en-US" altLang="zh-TW" sz="1800" i="1">
                        <a:latin typeface="Cambria Math"/>
                      </a:rPr>
                      <m:t>𝑇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: 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𝑢𝑡𝑖𝑙𝑖𝑡𝑦</m:t>
                    </m:r>
                  </m:oMath>
                </a14:m>
                <a:r>
                  <a:rPr lang="en-US" altLang="zh-TW" sz="1800" dirty="0"/>
                  <a:t> </a:t>
                </a:r>
                <a:r>
                  <a:rPr lang="en-US" altLang="zh-TW" sz="1800" i="1" dirty="0"/>
                  <a:t>is the product of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𝑖𝑢</m:t>
                    </m:r>
                    <m:r>
                      <a:rPr lang="en-US" altLang="zh-TW" sz="1800" i="1" dirty="0">
                        <a:latin typeface="Cambria Math"/>
                      </a:rPr>
                      <m:t>(</m:t>
                    </m:r>
                    <m:r>
                      <a:rPr lang="en-US" altLang="zh-TW" sz="1800" b="0" i="1" dirty="0" smtClean="0">
                        <a:latin typeface="Cambria Math"/>
                      </a:rPr>
                      <m:t>𝑖</m:t>
                    </m:r>
                    <m:r>
                      <a:rPr lang="en-US" altLang="zh-TW" sz="1800" i="1" dirty="0">
                        <a:latin typeface="Cambria Math"/>
                      </a:rPr>
                      <m:t>, </m:t>
                    </m:r>
                    <m:r>
                      <a:rPr lang="en-US" altLang="zh-TW" sz="1800" i="1" dirty="0">
                        <a:latin typeface="Cambria Math"/>
                      </a:rPr>
                      <m:t>𝑇</m:t>
                    </m:r>
                    <m:r>
                      <a:rPr lang="en-US" altLang="zh-TW" sz="18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TW" sz="1800" i="1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𝑒𝑢</m:t>
                    </m:r>
                    <m:d>
                      <m:dPr>
                        <m:ctrlPr>
                          <a:rPr lang="en-US" altLang="zh-TW" sz="1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1800" b="0" i="1" dirty="0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TW" sz="1800" dirty="0" smtClean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807E-D7D7-4DB6-AADE-A15FFBF8CF91}" type="slidenum">
              <a:rPr lang="zh-TW" altLang="en-US" smtClean="0">
                <a:solidFill>
                  <a:schemeClr val="tx1"/>
                </a:solidFill>
              </a:rPr>
              <a:t>9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1169"/>
            <a:ext cx="3345134" cy="225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41979" y="4756834"/>
                <a:ext cx="16054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𝑖𝑢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5 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𝑒𝑢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979" y="4756834"/>
                <a:ext cx="1605439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641979" y="5490123"/>
                <a:ext cx="3045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 dirty="0" smtClean="0">
                              <a:latin typeface="Cambria Math"/>
                            </a:rPr>
                            <m:t>𝑒</m:t>
                          </m:r>
                          <m:r>
                            <a:rPr lang="en-US" altLang="zh-TW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 dirty="0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 dirty="0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𝑖𝑢</m:t>
                      </m:r>
                      <m:d>
                        <m:dPr>
                          <m:ctrlPr>
                            <a:rPr lang="en-US" altLang="zh-TW" b="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𝑒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𝑇</m:t>
                          </m:r>
                          <m:r>
                            <a:rPr lang="en-US" altLang="zh-TW" i="1" dirty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altLang="zh-TW" i="1" dirty="0">
                          <a:latin typeface="Cambria Math"/>
                        </a:rPr>
                        <m:t>×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𝑒𝑢</m:t>
                      </m:r>
                      <m:d>
                        <m:dPr>
                          <m:ctrlPr>
                            <a:rPr lang="en-US" altLang="zh-TW" b="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/>
                        </a:rPr>
                        <m:t>                 </m:t>
                      </m:r>
                      <m:r>
                        <a:rPr lang="en-US" altLang="zh-TW" i="1" dirty="0">
                          <a:latin typeface="Cambria Math"/>
                        </a:rPr>
                        <m:t>=2×4=8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979" y="5490123"/>
                <a:ext cx="3045962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260641" y="448221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 :</a:t>
            </a:r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683568" y="6021288"/>
            <a:ext cx="334513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43808" y="4480966"/>
            <a:ext cx="360040" cy="370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3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1928</Words>
  <Application>Microsoft Office PowerPoint</Application>
  <PresentationFormat>如螢幕大小 (4:3)</PresentationFormat>
  <Paragraphs>333</Paragraphs>
  <Slides>29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相鄰</vt:lpstr>
      <vt:lpstr>Mining High Utility Itemsets without Candidate Generation</vt:lpstr>
      <vt:lpstr>Outline</vt:lpstr>
      <vt:lpstr>Introduction</vt:lpstr>
      <vt:lpstr>Introduction </vt:lpstr>
      <vt:lpstr>Motivation</vt:lpstr>
      <vt:lpstr>Goal</vt:lpstr>
      <vt:lpstr>Diagram</vt:lpstr>
      <vt:lpstr>Outline</vt:lpstr>
      <vt:lpstr>Problem Definition</vt:lpstr>
      <vt:lpstr>PowerPoint 簡報</vt:lpstr>
      <vt:lpstr>PowerPoint 簡報</vt:lpstr>
      <vt:lpstr>Outline</vt:lpstr>
      <vt:lpstr>Initial Utility-Lists</vt:lpstr>
      <vt:lpstr>PowerPoint 簡報</vt:lpstr>
      <vt:lpstr>Utility-Lists of 2-Itemsets</vt:lpstr>
      <vt:lpstr>Utility-Lists of k-Itemsets</vt:lpstr>
      <vt:lpstr>Outline</vt:lpstr>
      <vt:lpstr>Search space</vt:lpstr>
      <vt:lpstr>Pruning Strategy</vt:lpstr>
      <vt:lpstr>PowerPoint 簡報</vt:lpstr>
      <vt:lpstr>HUI-Miner Algorithm</vt:lpstr>
      <vt:lpstr>Outline</vt:lpstr>
      <vt:lpstr>Experimental Setup</vt:lpstr>
      <vt:lpstr>PowerPoint 簡報</vt:lpstr>
      <vt:lpstr>PowerPoint 簡報</vt:lpstr>
      <vt:lpstr>Experiment</vt:lpstr>
      <vt:lpstr>PowerPoint 簡報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High Utility Itemsets without Candidate Generation</dc:title>
  <dc:creator>Benson</dc:creator>
  <cp:lastModifiedBy>BensonChiu</cp:lastModifiedBy>
  <cp:revision>78</cp:revision>
  <dcterms:created xsi:type="dcterms:W3CDTF">2013-05-11T10:38:57Z</dcterms:created>
  <dcterms:modified xsi:type="dcterms:W3CDTF">2013-05-14T03:02:27Z</dcterms:modified>
</cp:coreProperties>
</file>